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33"/>
  </p:notesMasterIdLst>
  <p:handoutMasterIdLst>
    <p:handoutMasterId r:id="rId34"/>
  </p:handoutMasterIdLst>
  <p:sldIdLst>
    <p:sldId id="422" r:id="rId2"/>
    <p:sldId id="394" r:id="rId3"/>
    <p:sldId id="393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423" r:id="rId19"/>
    <p:sldId id="409" r:id="rId20"/>
    <p:sldId id="424" r:id="rId21"/>
    <p:sldId id="410" r:id="rId22"/>
    <p:sldId id="411" r:id="rId23"/>
    <p:sldId id="412" r:id="rId24"/>
    <p:sldId id="413" r:id="rId25"/>
    <p:sldId id="415" r:id="rId26"/>
    <p:sldId id="416" r:id="rId27"/>
    <p:sldId id="417" r:id="rId28"/>
    <p:sldId id="418" r:id="rId29"/>
    <p:sldId id="419" r:id="rId30"/>
    <p:sldId id="420" r:id="rId31"/>
    <p:sldId id="425" r:id="rId32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/>
        <a:ea typeface="楷体_GB231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99" autoAdjust="0"/>
    <p:restoredTop sz="94660"/>
  </p:normalViewPr>
  <p:slideViewPr>
    <p:cSldViewPr snapToGrid="0">
      <p:cViewPr>
        <p:scale>
          <a:sx n="100" d="100"/>
          <a:sy n="100" d="100"/>
        </p:scale>
        <p:origin x="-1074" y="-318"/>
      </p:cViewPr>
      <p:guideLst>
        <p:guide orient="horz" pos="217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3B45DA5F-23FC-4193-87AF-5A99774A00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0528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D75CB1D3-47F6-4258-876B-C26ABCA4C4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8504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52663" y="565150"/>
            <a:ext cx="4392612" cy="2471738"/>
          </a:xfrm>
          <a:ln>
            <a:solidFill>
              <a:srgbClr val="000000"/>
            </a:solidFill>
            <a:miter/>
          </a:ln>
        </p:spPr>
      </p:sp>
      <p:sp>
        <p:nvSpPr>
          <p:cNvPr id="4505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52663" y="565150"/>
            <a:ext cx="4392612" cy="2471738"/>
          </a:xfrm>
          <a:ln>
            <a:solidFill>
              <a:srgbClr val="000000"/>
            </a:solidFill>
            <a:miter/>
          </a:ln>
        </p:spPr>
      </p:sp>
      <p:sp>
        <p:nvSpPr>
          <p:cNvPr id="55298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52663" y="565150"/>
            <a:ext cx="4392612" cy="2471738"/>
          </a:xfrm>
          <a:ln>
            <a:solidFill>
              <a:srgbClr val="000000"/>
            </a:solidFill>
            <a:miter/>
          </a:ln>
        </p:spPr>
      </p:sp>
      <p:sp>
        <p:nvSpPr>
          <p:cNvPr id="58370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幻灯片图像占位符 2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52663" y="565150"/>
            <a:ext cx="4392612" cy="2471738"/>
          </a:xfrm>
          <a:ln>
            <a:solidFill>
              <a:srgbClr val="000000"/>
            </a:solidFill>
          </a:ln>
        </p:spPr>
      </p:sp>
      <p:sp>
        <p:nvSpPr>
          <p:cNvPr id="7168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10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05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982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5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16629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0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09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40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47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7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9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3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1163" y="3214213"/>
            <a:ext cx="8201317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2.1.1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有理数的加法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      第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</a:t>
            </a:r>
            <a:endParaRPr lang="en-US" altLang="zh-CN" sz="4800" b="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638016" y="1798505"/>
            <a:ext cx="8982483" cy="113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600" b="0" dirty="0" smtClean="0"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6600" b="0" dirty="0" smtClean="0">
                <a:latin typeface="隶书" pitchFamily="49" charset="-122"/>
                <a:ea typeface="隶书" pitchFamily="49" charset="-122"/>
              </a:rPr>
              <a:t>二</a:t>
            </a:r>
            <a:r>
              <a:rPr lang="en-US" altLang="en-US" sz="6600" b="0" dirty="0" smtClean="0"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6600" b="0" dirty="0" smtClean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600" b="0" dirty="0" err="1" smtClean="0">
                <a:latin typeface="隶书" pitchFamily="49" charset="-122"/>
                <a:ea typeface="隶书" pitchFamily="49" charset="-122"/>
              </a:rPr>
              <a:t>有理数</a:t>
            </a:r>
            <a:r>
              <a:rPr lang="zh-CN" altLang="en-US" sz="6600" b="0" dirty="0" smtClean="0">
                <a:latin typeface="隶书" pitchFamily="49" charset="-122"/>
                <a:ea typeface="隶书" pitchFamily="49" charset="-122"/>
              </a:rPr>
              <a:t>的运算</a:t>
            </a:r>
            <a:endParaRPr lang="zh-CN" altLang="en-US" sz="66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66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/>
          <p:nvPr/>
        </p:nvSpPr>
        <p:spPr>
          <a:xfrm>
            <a:off x="2748663" y="1249628"/>
            <a:ext cx="8874768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如果小狗先向西行走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米，再继续向东行走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米，则小狗两次一共向哪个方向行走了多少米？</a:t>
            </a:r>
          </a:p>
        </p:txBody>
      </p:sp>
      <p:grpSp>
        <p:nvGrpSpPr>
          <p:cNvPr id="2" name="组合 5"/>
          <p:cNvGrpSpPr/>
          <p:nvPr/>
        </p:nvGrpSpPr>
        <p:grpSpPr>
          <a:xfrm>
            <a:off x="3057587" y="3631698"/>
            <a:ext cx="6984091" cy="681238"/>
            <a:chOff x="1758" y="6763"/>
            <a:chExt cx="11000" cy="1074"/>
          </a:xfrm>
        </p:grpSpPr>
        <p:grpSp>
          <p:nvGrpSpPr>
            <p:cNvPr id="53251" name="组合 113672"/>
            <p:cNvGrpSpPr/>
            <p:nvPr/>
          </p:nvGrpSpPr>
          <p:grpSpPr>
            <a:xfrm>
              <a:off x="1758" y="6763"/>
              <a:ext cx="11000" cy="113"/>
              <a:chOff x="657" y="2296"/>
              <a:chExt cx="4400" cy="45"/>
            </a:xfrm>
          </p:grpSpPr>
          <p:sp>
            <p:nvSpPr>
              <p:cNvPr id="53252" name="直接连接符 113673"/>
              <p:cNvSpPr/>
              <p:nvPr/>
            </p:nvSpPr>
            <p:spPr>
              <a:xfrm>
                <a:off x="657" y="2341"/>
                <a:ext cx="440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53253" name="直接连接符 113674"/>
              <p:cNvSpPr/>
              <p:nvPr/>
            </p:nvSpPr>
            <p:spPr>
              <a:xfrm flipV="1">
                <a:off x="2562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54" name="直接连接符 113675"/>
              <p:cNvSpPr/>
              <p:nvPr/>
            </p:nvSpPr>
            <p:spPr>
              <a:xfrm flipV="1">
                <a:off x="306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55" name="直接连接符 113676"/>
              <p:cNvSpPr/>
              <p:nvPr/>
            </p:nvSpPr>
            <p:spPr>
              <a:xfrm flipV="1">
                <a:off x="3560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56" name="直接连接符 113677"/>
              <p:cNvSpPr/>
              <p:nvPr/>
            </p:nvSpPr>
            <p:spPr>
              <a:xfrm flipV="1">
                <a:off x="4059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57" name="直接连接符 113678"/>
              <p:cNvSpPr/>
              <p:nvPr/>
            </p:nvSpPr>
            <p:spPr>
              <a:xfrm flipV="1">
                <a:off x="4558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58" name="直接连接符 113679"/>
              <p:cNvSpPr/>
              <p:nvPr/>
            </p:nvSpPr>
            <p:spPr>
              <a:xfrm flipV="1">
                <a:off x="2064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59" name="直接连接符 113680"/>
              <p:cNvSpPr/>
              <p:nvPr/>
            </p:nvSpPr>
            <p:spPr>
              <a:xfrm flipV="1">
                <a:off x="1565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3260" name="直接连接符 113681"/>
              <p:cNvSpPr/>
              <p:nvPr/>
            </p:nvSpPr>
            <p:spPr>
              <a:xfrm flipV="1">
                <a:off x="111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53261" name="组合 16"/>
            <p:cNvGrpSpPr/>
            <p:nvPr/>
          </p:nvGrpSpPr>
          <p:grpSpPr>
            <a:xfrm>
              <a:off x="2433" y="6988"/>
              <a:ext cx="9755" cy="849"/>
              <a:chOff x="2433" y="6988"/>
              <a:chExt cx="9755" cy="849"/>
            </a:xfrm>
          </p:grpSpPr>
          <p:sp>
            <p:nvSpPr>
              <p:cNvPr id="53262" name="文本框 113682"/>
              <p:cNvSpPr txBox="1"/>
              <p:nvPr/>
            </p:nvSpPr>
            <p:spPr>
              <a:xfrm>
                <a:off x="6290" y="6988"/>
                <a:ext cx="10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CCCC00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53263" name="文本框 113683"/>
              <p:cNvSpPr txBox="1"/>
              <p:nvPr/>
            </p:nvSpPr>
            <p:spPr>
              <a:xfrm>
                <a:off x="7538" y="6988"/>
                <a:ext cx="10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3264" name="文本框 113684"/>
              <p:cNvSpPr txBox="1"/>
              <p:nvPr/>
            </p:nvSpPr>
            <p:spPr>
              <a:xfrm>
                <a:off x="8785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53265" name="文本框 113685"/>
              <p:cNvSpPr txBox="1"/>
              <p:nvPr/>
            </p:nvSpPr>
            <p:spPr>
              <a:xfrm>
                <a:off x="10033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53266" name="文本框 113686"/>
              <p:cNvSpPr txBox="1"/>
              <p:nvPr/>
            </p:nvSpPr>
            <p:spPr>
              <a:xfrm>
                <a:off x="11168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53267" name="文本框 113687"/>
              <p:cNvSpPr txBox="1"/>
              <p:nvPr/>
            </p:nvSpPr>
            <p:spPr>
              <a:xfrm>
                <a:off x="4928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–1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endParaRPr>
              </a:p>
            </p:txBody>
          </p:sp>
          <p:sp>
            <p:nvSpPr>
              <p:cNvPr id="53268" name="文本框 113688"/>
              <p:cNvSpPr txBox="1"/>
              <p:nvPr/>
            </p:nvSpPr>
            <p:spPr>
              <a:xfrm>
                <a:off x="3568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  <a:cs typeface="Times New Roman" pitchFamily="18" charset="0"/>
                  </a:rPr>
                  <a:t>–2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endParaRPr>
              </a:p>
            </p:txBody>
          </p:sp>
          <p:sp>
            <p:nvSpPr>
              <p:cNvPr id="53269" name="文本框 113689"/>
              <p:cNvSpPr txBox="1"/>
              <p:nvPr/>
            </p:nvSpPr>
            <p:spPr>
              <a:xfrm>
                <a:off x="2433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endParaRPr>
              </a:p>
            </p:txBody>
          </p:sp>
        </p:grpSp>
      </p:grpSp>
      <p:sp>
        <p:nvSpPr>
          <p:cNvPr id="31" name="文本框 17"/>
          <p:cNvSpPr txBox="1"/>
          <p:nvPr/>
        </p:nvSpPr>
        <p:spPr>
          <a:xfrm>
            <a:off x="9717870" y="3195562"/>
            <a:ext cx="619715" cy="569383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东</a:t>
            </a:r>
          </a:p>
        </p:txBody>
      </p:sp>
      <p:sp>
        <p:nvSpPr>
          <p:cNvPr id="32" name="Text Box 14"/>
          <p:cNvSpPr txBox="1"/>
          <p:nvPr/>
        </p:nvSpPr>
        <p:spPr>
          <a:xfrm>
            <a:off x="3538424" y="5675260"/>
            <a:ext cx="7536468" cy="79252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写成算式为（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 0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（米）</a:t>
            </a: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6096725" y="3703681"/>
            <a:ext cx="0" cy="785466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" name="直接箭头连接符 33"/>
          <p:cNvCxnSpPr/>
          <p:nvPr/>
        </p:nvCxnSpPr>
        <p:spPr>
          <a:xfrm flipH="1">
            <a:off x="4486151" y="4491262"/>
            <a:ext cx="1619040" cy="8469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5" name="直接连接符 34"/>
          <p:cNvCxnSpPr/>
          <p:nvPr/>
        </p:nvCxnSpPr>
        <p:spPr>
          <a:xfrm flipH="1">
            <a:off x="4496733" y="3714266"/>
            <a:ext cx="0" cy="78546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直接箭头连接符 36"/>
          <p:cNvCxnSpPr/>
          <p:nvPr/>
        </p:nvCxnSpPr>
        <p:spPr>
          <a:xfrm flipV="1">
            <a:off x="4517898" y="4230853"/>
            <a:ext cx="1578828" cy="0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9" name="Text Box 14"/>
          <p:cNvSpPr txBox="1"/>
          <p:nvPr/>
        </p:nvSpPr>
        <p:spPr>
          <a:xfrm>
            <a:off x="2120762" y="4857389"/>
            <a:ext cx="7536468" cy="79252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小狗一共行走了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 </a:t>
            </a:r>
            <a:endParaRPr lang="zh-CN" altLang="en-US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0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986" y="3163806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188163" y="3168041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TextBox 37"/>
          <p:cNvSpPr txBox="1"/>
          <p:nvPr/>
        </p:nvSpPr>
        <p:spPr>
          <a:xfrm>
            <a:off x="692593" y="1434337"/>
            <a:ext cx="2297766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2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19753E-6 L -0.1342 -0.0015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00216 L 0.12691 -1.97531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4"/>
          <p:cNvSpPr txBox="1"/>
          <p:nvPr/>
        </p:nvSpPr>
        <p:spPr>
          <a:xfrm>
            <a:off x="1775654" y="2341239"/>
            <a:ext cx="7536468" cy="79252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Text Box 14"/>
          <p:cNvSpPr txBox="1"/>
          <p:nvPr/>
        </p:nvSpPr>
        <p:spPr>
          <a:xfrm>
            <a:off x="2278373" y="2520492"/>
            <a:ext cx="7538585" cy="2800763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–2 + (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=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3–2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  <a:p>
            <a:pPr algn="ctr">
              <a:lnSpc>
                <a:spcPct val="200000"/>
              </a:lnSpc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–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3 + (+2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）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=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–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3–2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）</a:t>
            </a:r>
          </a:p>
          <a:p>
            <a:pPr algn="ctr">
              <a:lnSpc>
                <a:spcPct val="200000"/>
              </a:lnSpc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–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2 + (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+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）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=  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2–2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）</a:t>
            </a:r>
          </a:p>
        </p:txBody>
      </p:sp>
      <p:grpSp>
        <p:nvGrpSpPr>
          <p:cNvPr id="2" name="组合 7"/>
          <p:cNvGrpSpPr/>
          <p:nvPr/>
        </p:nvGrpSpPr>
        <p:grpSpPr>
          <a:xfrm>
            <a:off x="4430030" y="1403339"/>
            <a:ext cx="3239076" cy="1598978"/>
            <a:chOff x="3102" y="2930"/>
            <a:chExt cx="5103" cy="2519"/>
          </a:xfrm>
        </p:grpSpPr>
        <p:sp>
          <p:nvSpPr>
            <p:cNvPr id="54277" name="Text Box 14"/>
            <p:cNvSpPr txBox="1"/>
            <p:nvPr/>
          </p:nvSpPr>
          <p:spPr>
            <a:xfrm>
              <a:off x="3102" y="2930"/>
              <a:ext cx="1414" cy="2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加数</a:t>
              </a:r>
            </a:p>
          </p:txBody>
        </p:sp>
        <p:sp>
          <p:nvSpPr>
            <p:cNvPr id="54278" name="Text Box 14"/>
            <p:cNvSpPr txBox="1"/>
            <p:nvPr/>
          </p:nvSpPr>
          <p:spPr>
            <a:xfrm>
              <a:off x="4609" y="2952"/>
              <a:ext cx="1414" cy="24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加数</a:t>
              </a:r>
            </a:p>
          </p:txBody>
        </p:sp>
        <p:sp>
          <p:nvSpPr>
            <p:cNvPr id="54279" name="Text Box 14"/>
            <p:cNvSpPr txBox="1"/>
            <p:nvPr/>
          </p:nvSpPr>
          <p:spPr>
            <a:xfrm>
              <a:off x="6791" y="2974"/>
              <a:ext cx="1414" cy="1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和</a:t>
              </a:r>
            </a:p>
          </p:txBody>
        </p:sp>
      </p:grpSp>
      <p:sp>
        <p:nvSpPr>
          <p:cNvPr id="3" name="左大括号 2"/>
          <p:cNvSpPr/>
          <p:nvPr/>
        </p:nvSpPr>
        <p:spPr>
          <a:xfrm>
            <a:off x="3750796" y="2987083"/>
            <a:ext cx="399174" cy="1957946"/>
          </a:xfrm>
          <a:prstGeom prst="leftBrace">
            <a:avLst>
              <a:gd name="adj1" fmla="val 7643"/>
              <a:gd name="adj2" fmla="val 51814"/>
            </a:avLst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29826" y="2920180"/>
            <a:ext cx="596822" cy="20917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加数异号</a:t>
            </a:r>
          </a:p>
        </p:txBody>
      </p:sp>
      <p:sp>
        <p:nvSpPr>
          <p:cNvPr id="5" name="右大括号 4"/>
          <p:cNvSpPr/>
          <p:nvPr/>
        </p:nvSpPr>
        <p:spPr>
          <a:xfrm>
            <a:off x="7856277" y="3002317"/>
            <a:ext cx="219108" cy="1147702"/>
          </a:xfrm>
          <a:prstGeom prst="rightBrace">
            <a:avLst>
              <a:gd name="adj1" fmla="val 8000"/>
              <a:gd name="adj2" fmla="val 50000"/>
            </a:avLst>
          </a:prstGeom>
          <a:solidFill>
            <a:srgbClr val="000000">
              <a:alpha val="0"/>
            </a:srgbClr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 anchor="t"/>
          <a:lstStyle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62180" y="2751011"/>
            <a:ext cx="2909557" cy="16004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加数的绝对值不相等</a:t>
            </a:r>
          </a:p>
        </p:txBody>
      </p:sp>
      <p:sp>
        <p:nvSpPr>
          <p:cNvPr id="9" name="Text Box 14"/>
          <p:cNvSpPr txBox="1"/>
          <p:nvPr/>
        </p:nvSpPr>
        <p:spPr>
          <a:xfrm>
            <a:off x="2824820" y="5507214"/>
            <a:ext cx="7536470" cy="86197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你从上面三个式子中发现了什么？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1375" y="1367347"/>
            <a:ext cx="2308451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比一比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975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5" grpId="0" bldLvl="0" animBg="1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967616" y="1571805"/>
            <a:ext cx="4573734" cy="697788"/>
          </a:xfrm>
          <a:prstGeom prst="rect">
            <a:avLst/>
          </a:prstGeom>
          <a:solidFill>
            <a:srgbClr val="ADEBEB"/>
          </a:solidFill>
          <a:ln w="9525" cap="flat" cmpd="sng">
            <a:solidFill>
              <a:srgbClr val="EEF12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7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有理数加法法则二：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67616" y="2410270"/>
            <a:ext cx="10366930" cy="257730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        异号</a:t>
            </a:r>
            <a:r>
              <a:rPr lang="zh-CN" altLang="en-US" sz="3700" dirty="0"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两数相加，绝对值相等时和为</a:t>
            </a: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0</a:t>
            </a:r>
            <a:r>
              <a:rPr lang="zh-CN" altLang="en-US" sz="3700" dirty="0"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；绝对值不相等时，取</a:t>
            </a:r>
            <a:r>
              <a:rPr lang="zh-CN" altLang="en-US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绝对值较大</a:t>
            </a:r>
            <a:r>
              <a:rPr lang="zh-CN" altLang="en-US" sz="3700" dirty="0"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的加数的符号，并用较大的绝对值</a:t>
            </a:r>
            <a:r>
              <a:rPr lang="zh-CN" altLang="en-US" sz="3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减去较小的</a:t>
            </a:r>
            <a:r>
              <a:rPr lang="zh-CN" altLang="en-US" sz="3700" dirty="0"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绝对值</a:t>
            </a:r>
            <a:r>
              <a:rPr lang="en-US" altLang="zh-CN" sz="3700" dirty="0"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161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Text Box 14"/>
          <p:cNvSpPr txBox="1"/>
          <p:nvPr/>
        </p:nvSpPr>
        <p:spPr>
          <a:xfrm>
            <a:off x="2639963" y="1187351"/>
            <a:ext cx="8448690" cy="159887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如果小狗先向西行走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米，然后在原地休息，则小狗向哪个方向行走了多少米？</a:t>
            </a:r>
          </a:p>
        </p:txBody>
      </p:sp>
      <p:sp>
        <p:nvSpPr>
          <p:cNvPr id="13335" name="文本框 17"/>
          <p:cNvSpPr txBox="1"/>
          <p:nvPr/>
        </p:nvSpPr>
        <p:spPr>
          <a:xfrm>
            <a:off x="8960690" y="3002940"/>
            <a:ext cx="260317" cy="1418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东</a:t>
            </a: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Text Box 14"/>
          <p:cNvSpPr txBox="1"/>
          <p:nvPr/>
        </p:nvSpPr>
        <p:spPr>
          <a:xfrm>
            <a:off x="2472103" y="4313526"/>
            <a:ext cx="7913610" cy="70781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解：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小狗向西行走了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  <a:endParaRPr lang="zh-CN" altLang="en-US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/>
          <p:nvPr/>
        </p:nvSpPr>
        <p:spPr>
          <a:xfrm>
            <a:off x="3233760" y="4923205"/>
            <a:ext cx="6295655" cy="79252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写成算式为（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–3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+0= –3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（米）</a:t>
            </a:r>
          </a:p>
        </p:txBody>
      </p:sp>
      <p:pic>
        <p:nvPicPr>
          <p:cNvPr id="5148" name="图片 113692" descr="dog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844" y="2844152"/>
            <a:ext cx="831741" cy="38108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" name="直接连接符 20"/>
          <p:cNvCxnSpPr/>
          <p:nvPr/>
        </p:nvCxnSpPr>
        <p:spPr>
          <a:xfrm flipH="1">
            <a:off x="5267587" y="3369208"/>
            <a:ext cx="0" cy="785466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箭头连接符 21"/>
          <p:cNvCxnSpPr/>
          <p:nvPr/>
        </p:nvCxnSpPr>
        <p:spPr>
          <a:xfrm flipH="1">
            <a:off x="2943791" y="4156789"/>
            <a:ext cx="2306866" cy="8469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连接符 22"/>
          <p:cNvCxnSpPr/>
          <p:nvPr/>
        </p:nvCxnSpPr>
        <p:spPr>
          <a:xfrm flipH="1">
            <a:off x="2948023" y="3439074"/>
            <a:ext cx="0" cy="787582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文本框 36"/>
          <p:cNvSpPr txBox="1"/>
          <p:nvPr/>
        </p:nvSpPr>
        <p:spPr>
          <a:xfrm>
            <a:off x="1005467" y="5698385"/>
            <a:ext cx="3958262" cy="615696"/>
          </a:xfrm>
          <a:prstGeom prst="rect">
            <a:avLst/>
          </a:prstGeom>
          <a:solidFill>
            <a:srgbClr val="ADEBEB"/>
          </a:solidFill>
          <a:ln w="9525" cap="flat" cmpd="sng">
            <a:solidFill>
              <a:srgbClr val="EEF12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有理数加法法则三：</a:t>
            </a:r>
          </a:p>
        </p:txBody>
      </p:sp>
      <p:sp>
        <p:nvSpPr>
          <p:cNvPr id="25" name="Text Box 14"/>
          <p:cNvSpPr txBox="1"/>
          <p:nvPr/>
        </p:nvSpPr>
        <p:spPr>
          <a:xfrm>
            <a:off x="4963729" y="5567581"/>
            <a:ext cx="6248433" cy="86177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一个数同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相加，仍得这个数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6832" y="1315591"/>
            <a:ext cx="2297766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28450" y="2756662"/>
            <a:ext cx="6984091" cy="1221803"/>
            <a:chOff x="1874838" y="2109272"/>
            <a:chExt cx="5238750" cy="916140"/>
          </a:xfrm>
        </p:grpSpPr>
        <p:grpSp>
          <p:nvGrpSpPr>
            <p:cNvPr id="2" name="组合 6"/>
            <p:cNvGrpSpPr/>
            <p:nvPr/>
          </p:nvGrpSpPr>
          <p:grpSpPr>
            <a:xfrm>
              <a:off x="1874838" y="2514602"/>
              <a:ext cx="5238750" cy="510810"/>
              <a:chOff x="1758" y="6763"/>
              <a:chExt cx="11000" cy="1074"/>
            </a:xfrm>
          </p:grpSpPr>
          <p:grpSp>
            <p:nvGrpSpPr>
              <p:cNvPr id="57348" name="组合 113672"/>
              <p:cNvGrpSpPr/>
              <p:nvPr/>
            </p:nvGrpSpPr>
            <p:grpSpPr>
              <a:xfrm>
                <a:off x="1758" y="6763"/>
                <a:ext cx="11000" cy="113"/>
                <a:chOff x="657" y="2296"/>
                <a:chExt cx="4400" cy="45"/>
              </a:xfrm>
            </p:grpSpPr>
            <p:sp>
              <p:nvSpPr>
                <p:cNvPr id="57349" name="直接连接符 113673"/>
                <p:cNvSpPr/>
                <p:nvPr/>
              </p:nvSpPr>
              <p:spPr>
                <a:xfrm>
                  <a:off x="657" y="2341"/>
                  <a:ext cx="4400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sp>
            <p:sp>
              <p:nvSpPr>
                <p:cNvPr id="57350" name="直接连接符 113674"/>
                <p:cNvSpPr/>
                <p:nvPr/>
              </p:nvSpPr>
              <p:spPr>
                <a:xfrm flipV="1">
                  <a:off x="2562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1" name="直接连接符 113675"/>
                <p:cNvSpPr/>
                <p:nvPr/>
              </p:nvSpPr>
              <p:spPr>
                <a:xfrm flipV="1">
                  <a:off x="3061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2" name="直接连接符 113676"/>
                <p:cNvSpPr/>
                <p:nvPr/>
              </p:nvSpPr>
              <p:spPr>
                <a:xfrm flipV="1">
                  <a:off x="3560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3" name="直接连接符 113677"/>
                <p:cNvSpPr/>
                <p:nvPr/>
              </p:nvSpPr>
              <p:spPr>
                <a:xfrm flipV="1">
                  <a:off x="4059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4" name="直接连接符 113678"/>
                <p:cNvSpPr/>
                <p:nvPr/>
              </p:nvSpPr>
              <p:spPr>
                <a:xfrm flipV="1">
                  <a:off x="4558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5" name="直接连接符 113679"/>
                <p:cNvSpPr/>
                <p:nvPr/>
              </p:nvSpPr>
              <p:spPr>
                <a:xfrm flipV="1">
                  <a:off x="2064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6" name="直接连接符 113680"/>
                <p:cNvSpPr/>
                <p:nvPr/>
              </p:nvSpPr>
              <p:spPr>
                <a:xfrm flipV="1">
                  <a:off x="1565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57357" name="直接连接符 113681"/>
                <p:cNvSpPr/>
                <p:nvPr/>
              </p:nvSpPr>
              <p:spPr>
                <a:xfrm flipV="1">
                  <a:off x="1111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57358" name="组合 16"/>
              <p:cNvGrpSpPr/>
              <p:nvPr/>
            </p:nvGrpSpPr>
            <p:grpSpPr>
              <a:xfrm>
                <a:off x="2433" y="6988"/>
                <a:ext cx="9755" cy="849"/>
                <a:chOff x="2433" y="6988"/>
                <a:chExt cx="9755" cy="849"/>
              </a:xfrm>
            </p:grpSpPr>
            <p:sp>
              <p:nvSpPr>
                <p:cNvPr id="57359" name="文本框 113682"/>
                <p:cNvSpPr txBox="1"/>
                <p:nvPr/>
              </p:nvSpPr>
              <p:spPr>
                <a:xfrm>
                  <a:off x="6290" y="6988"/>
                  <a:ext cx="1022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CCCC00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0</a:t>
                  </a:r>
                </a:p>
              </p:txBody>
            </p:sp>
            <p:sp>
              <p:nvSpPr>
                <p:cNvPr id="57360" name="文本框 113683"/>
                <p:cNvSpPr txBox="1"/>
                <p:nvPr/>
              </p:nvSpPr>
              <p:spPr>
                <a:xfrm>
                  <a:off x="7538" y="6988"/>
                  <a:ext cx="1022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1</a:t>
                  </a:r>
                </a:p>
              </p:txBody>
            </p:sp>
            <p:sp>
              <p:nvSpPr>
                <p:cNvPr id="57361" name="文本框 113684"/>
                <p:cNvSpPr txBox="1"/>
                <p:nvPr/>
              </p:nvSpPr>
              <p:spPr>
                <a:xfrm>
                  <a:off x="8785" y="6988"/>
                  <a:ext cx="1020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2</a:t>
                  </a:r>
                </a:p>
              </p:txBody>
            </p:sp>
            <p:sp>
              <p:nvSpPr>
                <p:cNvPr id="57362" name="文本框 113685"/>
                <p:cNvSpPr txBox="1"/>
                <p:nvPr/>
              </p:nvSpPr>
              <p:spPr>
                <a:xfrm>
                  <a:off x="10033" y="6988"/>
                  <a:ext cx="1020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3</a:t>
                  </a:r>
                </a:p>
              </p:txBody>
            </p:sp>
            <p:sp>
              <p:nvSpPr>
                <p:cNvPr id="57363" name="文本框 113686"/>
                <p:cNvSpPr txBox="1"/>
                <p:nvPr/>
              </p:nvSpPr>
              <p:spPr>
                <a:xfrm>
                  <a:off x="11168" y="6988"/>
                  <a:ext cx="1020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4</a:t>
                  </a:r>
                </a:p>
              </p:txBody>
            </p:sp>
            <p:sp>
              <p:nvSpPr>
                <p:cNvPr id="57364" name="文本框 113687"/>
                <p:cNvSpPr txBox="1"/>
                <p:nvPr/>
              </p:nvSpPr>
              <p:spPr>
                <a:xfrm>
                  <a:off x="4928" y="6988"/>
                  <a:ext cx="1475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 smtClean="0">
                      <a:solidFill>
                        <a:srgbClr val="A5002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–1</a:t>
                  </a:r>
                  <a:endParaRPr lang="en-US" altLang="zh-CN" b="1" dirty="0">
                    <a:solidFill>
                      <a:srgbClr val="A5002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7365" name="文本框 113688"/>
                <p:cNvSpPr txBox="1"/>
                <p:nvPr/>
              </p:nvSpPr>
              <p:spPr>
                <a:xfrm>
                  <a:off x="3568" y="6988"/>
                  <a:ext cx="1475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 smtClean="0">
                      <a:solidFill>
                        <a:srgbClr val="A5002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rPr>
                    <a:t>–2</a:t>
                  </a:r>
                  <a:endParaRPr lang="en-US" altLang="zh-CN" b="1" dirty="0">
                    <a:solidFill>
                      <a:srgbClr val="A5002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7366" name="文本框 113689"/>
                <p:cNvSpPr txBox="1"/>
                <p:nvPr/>
              </p:nvSpPr>
              <p:spPr>
                <a:xfrm>
                  <a:off x="2433" y="6988"/>
                  <a:ext cx="1475" cy="8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endParaRPr lang="en-US" altLang="zh-CN" b="1" dirty="0">
                    <a:solidFill>
                      <a:srgbClr val="A5002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38" name="文本框 113688"/>
            <p:cNvSpPr txBox="1"/>
            <p:nvPr/>
          </p:nvSpPr>
          <p:spPr>
            <a:xfrm>
              <a:off x="2253457" y="2604151"/>
              <a:ext cx="702469" cy="4038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dirty="0" smtClean="0">
                  <a:solidFill>
                    <a:srgbClr val="A5002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–3</a:t>
              </a:r>
              <a:endParaRPr lang="en-US" altLang="zh-CN" b="1" dirty="0">
                <a:solidFill>
                  <a:srgbClr val="A5002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文本框 17"/>
            <p:cNvSpPr txBox="1"/>
            <p:nvPr/>
          </p:nvSpPr>
          <p:spPr>
            <a:xfrm>
              <a:off x="6599238" y="2109272"/>
              <a:ext cx="418679" cy="4038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b="1" dirty="0">
                  <a:latin typeface="宋体" pitchFamily="2" charset="-122"/>
                  <a:sym typeface="宋体" panose="02010600030101010101" pitchFamily="2" charset="-122"/>
                </a:rPr>
                <a:t>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24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58025E-6 L -0.19288 0.003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53" y="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7" grpId="0" bldLvl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 idx="4294967295"/>
          </p:nvPr>
        </p:nvSpPr>
        <p:spPr>
          <a:xfrm>
            <a:off x="6303991" y="1176831"/>
            <a:ext cx="3540125" cy="9890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8" tIns="45719" rIns="91438" bIns="45719" anchor="ctr"/>
          <a:lstStyle/>
          <a:p>
            <a:pPr algn="l"/>
            <a:r>
              <a:rPr lang="zh-CN" altLang="en-US" sz="3700" dirty="0">
                <a:latin typeface="黑体" panose="02010609060101010101" pitchFamily="2" charset="-122"/>
                <a:ea typeface="黑体" panose="02010609060101010101" pitchFamily="2" charset="-122"/>
              </a:rPr>
              <a:t>有理数加法法则 </a:t>
            </a:r>
          </a:p>
        </p:txBody>
      </p:sp>
      <p:sp>
        <p:nvSpPr>
          <p:cNvPr id="151555" name="Rectangle 3"/>
          <p:cNvSpPr>
            <a:spLocks noGrp="1"/>
          </p:cNvSpPr>
          <p:nvPr>
            <p:ph idx="4294967295"/>
          </p:nvPr>
        </p:nvSpPr>
        <p:spPr>
          <a:xfrm>
            <a:off x="1503485" y="2203206"/>
            <a:ext cx="10310813" cy="4084638"/>
          </a:xfrm>
          <a:prstGeom prst="rect">
            <a:avLst/>
          </a:prstGeom>
          <a:solidFill>
            <a:srgbClr val="FFFFFF"/>
          </a:solidFill>
          <a:ln>
            <a:noFill/>
            <a:miter/>
          </a:ln>
        </p:spPr>
        <p:txBody>
          <a:bodyPr vert="horz" wrap="square" lIns="91438" tIns="45719" rIns="91438" bIns="45719" anchor="t"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同号两数相加，结果取相同符号，并把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绝对值相加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绝对值不相等的异号两数相加，结果取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绝对值较大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的加数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的符号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32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并用较大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的绝对值</a:t>
            </a:r>
            <a:r>
              <a:rPr lang="zh-CN" altLang="en-US" sz="32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减去较小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的绝对值．互为相反数的两个数相加得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一个数同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相加，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仍得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这个数． 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913717" y="1239438"/>
            <a:ext cx="3253394" cy="863799"/>
            <a:chOff x="3131762" y="248416"/>
            <a:chExt cx="2440363" cy="647699"/>
          </a:xfrm>
        </p:grpSpPr>
        <p:sp>
          <p:nvSpPr>
            <p:cNvPr id="12" name="圆角矩形 11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rgbClr val="BECE37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1" hangingPunct="1">
                <a:defRPr/>
              </a:pPr>
              <a:r>
                <a:rPr kumimoji="0" lang="zh-CN" altLang="en-US" sz="3700" b="0" kern="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018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/>
          <p:nvPr/>
        </p:nvSpPr>
        <p:spPr>
          <a:xfrm>
            <a:off x="1228048" y="2062848"/>
            <a:ext cx="10367222" cy="194559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1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计算：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–4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）＋（</a:t>
            </a:r>
            <a:r>
              <a:rPr lang="en-US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）；           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）（</a:t>
            </a:r>
            <a:r>
              <a:rPr lang="en-US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）＋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   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–7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）；                 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）（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–4.7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）＋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4.7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</a:p>
        </p:txBody>
      </p:sp>
      <p:sp>
        <p:nvSpPr>
          <p:cNvPr id="44036" name="Text Box 4"/>
          <p:cNvSpPr txBox="1"/>
          <p:nvPr/>
        </p:nvSpPr>
        <p:spPr>
          <a:xfrm>
            <a:off x="1603036" y="3995969"/>
            <a:ext cx="10029154" cy="6632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解： 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–4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）＋（</a:t>
            </a:r>
            <a:r>
              <a:rPr lang="en-US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＝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4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＋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）＝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–12</a:t>
            </a:r>
          </a:p>
        </p:txBody>
      </p:sp>
      <p:grpSp>
        <p:nvGrpSpPr>
          <p:cNvPr id="60423" name="组合 6"/>
          <p:cNvGrpSpPr/>
          <p:nvPr/>
        </p:nvGrpSpPr>
        <p:grpSpPr>
          <a:xfrm>
            <a:off x="2645051" y="1297415"/>
            <a:ext cx="2478295" cy="630942"/>
            <a:chOff x="427462" y="558483"/>
            <a:chExt cx="1858351" cy="473402"/>
          </a:xfrm>
        </p:grpSpPr>
        <p:grpSp>
          <p:nvGrpSpPr>
            <p:cNvPr id="60424" name="组合 5"/>
            <p:cNvGrpSpPr/>
            <p:nvPr/>
          </p:nvGrpSpPr>
          <p:grpSpPr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53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353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0430" name="文本框 11"/>
            <p:cNvSpPr txBox="1"/>
            <p:nvPr/>
          </p:nvSpPr>
          <p:spPr>
            <a:xfrm>
              <a:off x="427462" y="558483"/>
              <a:ext cx="1829953" cy="4734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ea typeface="宋体" panose="02010600030101010101" pitchFamily="2" charset="-122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</p:grpSp>
      <p:sp>
        <p:nvSpPr>
          <p:cNvPr id="60431" name="文本框 2"/>
          <p:cNvSpPr txBox="1"/>
          <p:nvPr/>
        </p:nvSpPr>
        <p:spPr>
          <a:xfrm>
            <a:off x="5228854" y="1316497"/>
            <a:ext cx="6471924" cy="63621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3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利用有理数的加法法则进行运算</a:t>
            </a:r>
          </a:p>
        </p:txBody>
      </p:sp>
      <p:sp>
        <p:nvSpPr>
          <p:cNvPr id="21" name="Text Box 4"/>
          <p:cNvSpPr txBox="1"/>
          <p:nvPr/>
        </p:nvSpPr>
        <p:spPr>
          <a:xfrm>
            <a:off x="2286749" y="4585426"/>
            <a:ext cx="7068173" cy="6632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–5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）＋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13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＝</a:t>
            </a:r>
            <a:r>
              <a:rPr lang="zh-CN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＋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13–5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）＝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8</a:t>
            </a:r>
          </a:p>
        </p:txBody>
      </p:sp>
      <p:sp>
        <p:nvSpPr>
          <p:cNvPr id="22" name="Text Box 4"/>
          <p:cNvSpPr txBox="1"/>
          <p:nvPr/>
        </p:nvSpPr>
        <p:spPr>
          <a:xfrm>
            <a:off x="2372964" y="5222753"/>
            <a:ext cx="5014577" cy="6632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  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 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＋（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–7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）＝ 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–7</a:t>
            </a:r>
          </a:p>
        </p:txBody>
      </p:sp>
      <p:sp>
        <p:nvSpPr>
          <p:cNvPr id="23" name="Text Box 4"/>
          <p:cNvSpPr txBox="1"/>
          <p:nvPr/>
        </p:nvSpPr>
        <p:spPr>
          <a:xfrm>
            <a:off x="2356668" y="5879496"/>
            <a:ext cx="6828154" cy="6632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–4.7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）＋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4.7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＝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7800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68609"/>
          <p:cNvSpPr txBox="1"/>
          <p:nvPr/>
        </p:nvSpPr>
        <p:spPr>
          <a:xfrm>
            <a:off x="2761865" y="1201581"/>
            <a:ext cx="8935554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通过有理数加法法则的学习，同学们，你们认为如何进行有理数加法运算呢？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441616" y="2896919"/>
            <a:ext cx="9100528" cy="3078478"/>
          </a:xfrm>
          <a:prstGeom prst="rect">
            <a:avLst/>
          </a:prstGeom>
          <a:noFill/>
          <a:ln w="28575" cap="flat" cmpd="sng">
            <a:solidFill>
              <a:srgbClr val="CC0066"/>
            </a:solidFill>
            <a:prstDash val="sysDot"/>
            <a:round/>
            <a:headEnd type="none" w="med" len="med"/>
            <a:tailEnd type="none" w="med" len="med"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anose="02020603050405020304" pitchFamily="18" charset="0"/>
              </a:rPr>
              <a:t>方法总结：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  <a:r>
              <a:rPr lang="zh-CN" altLang="en-US" sz="3200" dirty="0">
                <a:latin typeface="Times New Roman" pitchFamily="18" charset="0"/>
                <a:cs typeface="Times New Roman" panose="02020603050405020304" pitchFamily="18" charset="0"/>
              </a:rPr>
              <a:t>先判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断</a:t>
            </a:r>
            <a:r>
              <a:rPr lang="zh-CN" altLang="en-US" sz="3200" dirty="0">
                <a:latin typeface="Times New Roman" pitchFamily="18" charset="0"/>
                <a:cs typeface="Times New Roman" panose="02020603050405020304" pitchFamily="18" charset="0"/>
              </a:rPr>
              <a:t>类型（同号、异号等）；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</a:rPr>
              <a:t>        2</a:t>
            </a: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  <a:r>
              <a:rPr lang="zh-CN" altLang="en-US" sz="3200" dirty="0">
                <a:latin typeface="Times New Roman" pitchFamily="18" charset="0"/>
                <a:cs typeface="Times New Roman" panose="02020603050405020304" pitchFamily="18" charset="0"/>
              </a:rPr>
              <a:t>再确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定</a:t>
            </a:r>
            <a:r>
              <a:rPr lang="zh-CN" altLang="en-US" sz="3200" dirty="0">
                <a:latin typeface="Times New Roman" pitchFamily="18" charset="0"/>
                <a:cs typeface="Times New Roman" panose="02020603050405020304" pitchFamily="18" charset="0"/>
              </a:rPr>
              <a:t>和的符号；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</a:rPr>
              <a:t>        3</a:t>
            </a: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  <a:r>
              <a:rPr lang="zh-CN" altLang="en-US" sz="3200" dirty="0">
                <a:latin typeface="Times New Roman" pitchFamily="18" charset="0"/>
                <a:cs typeface="Times New Roman" panose="02020603050405020304" pitchFamily="18" charset="0"/>
              </a:rPr>
              <a:t>最后进行绝对值的加减运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算</a:t>
            </a:r>
            <a:r>
              <a:rPr lang="en-US" altLang="zh-CN" sz="3200" dirty="0"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9114" y="1300025"/>
            <a:ext cx="2308451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议一议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912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文本框 483329"/>
          <p:cNvSpPr txBox="1"/>
          <p:nvPr/>
        </p:nvSpPr>
        <p:spPr>
          <a:xfrm>
            <a:off x="1781542" y="1461183"/>
            <a:ext cx="10781743" cy="283220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计算：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(1)                 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         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2)                 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3200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(3)                     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 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4)                           .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510" y="1503725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204656"/>
              </p:ext>
            </p:extLst>
          </p:nvPr>
        </p:nvGraphicFramePr>
        <p:xfrm>
          <a:off x="8105208" y="2060419"/>
          <a:ext cx="2567183" cy="1151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2" name="Equation" r:id="rId4" imgW="990360" imgH="444240" progId="Equation.DSMT4">
                  <p:embed/>
                </p:oleObj>
              </mc:Choice>
              <mc:Fallback>
                <p:oleObj name="Equation" r:id="rId4" imgW="99036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05208" y="2060419"/>
                        <a:ext cx="2567183" cy="1151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553700"/>
              </p:ext>
            </p:extLst>
          </p:nvPr>
        </p:nvGraphicFramePr>
        <p:xfrm>
          <a:off x="3023176" y="3093217"/>
          <a:ext cx="2137555" cy="1151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" name="Equation" r:id="rId6" imgW="825480" imgH="444240" progId="Equation.DSMT4">
                  <p:embed/>
                </p:oleObj>
              </mc:Choice>
              <mc:Fallback>
                <p:oleObj name="Equation" r:id="rId6" imgW="8254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3176" y="3093217"/>
                        <a:ext cx="2137555" cy="11517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549991"/>
              </p:ext>
            </p:extLst>
          </p:nvPr>
        </p:nvGraphicFramePr>
        <p:xfrm>
          <a:off x="8104556" y="3234743"/>
          <a:ext cx="2666653" cy="1151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4" name="Equation" r:id="rId8" imgW="1028520" imgH="444240" progId="Equation.DSMT4">
                  <p:embed/>
                </p:oleObj>
              </mc:Choice>
              <mc:Fallback>
                <p:oleObj name="Equation" r:id="rId8" imgW="1028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4556" y="3234743"/>
                        <a:ext cx="2666653" cy="11517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578831"/>
              </p:ext>
            </p:extLst>
          </p:nvPr>
        </p:nvGraphicFramePr>
        <p:xfrm>
          <a:off x="2947134" y="2395775"/>
          <a:ext cx="2567183" cy="658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5" name="Equation" r:id="rId10" imgW="990360" imgH="253800" progId="Equation.DSMT4">
                  <p:embed/>
                </p:oleObj>
              </mc:Choice>
              <mc:Fallback>
                <p:oleObj name="Equation" r:id="rId10" imgW="9903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7134" y="2395775"/>
                        <a:ext cx="2567183" cy="6584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943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526337"/>
          <p:cNvSpPr txBox="1"/>
          <p:nvPr/>
        </p:nvSpPr>
        <p:spPr>
          <a:xfrm>
            <a:off x="1868669" y="1978730"/>
            <a:ext cx="1459107" cy="53360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(1)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64154" y="2818073"/>
            <a:ext cx="663622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(2) </a:t>
            </a:r>
            <a:endParaRPr lang="zh-CN" altLang="en-US" sz="2700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928714"/>
              </p:ext>
            </p:extLst>
          </p:nvPr>
        </p:nvGraphicFramePr>
        <p:xfrm>
          <a:off x="3322303" y="2047742"/>
          <a:ext cx="4907035" cy="533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Equation" r:id="rId3" imgW="2336760" imgH="253800" progId="Equation.DSMT4">
                  <p:embed/>
                </p:oleObj>
              </mc:Choice>
              <mc:Fallback>
                <p:oleObj name="Equation" r:id="rId3" imgW="23367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2303" y="2047742"/>
                        <a:ext cx="4907035" cy="5336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231574"/>
              </p:ext>
            </p:extLst>
          </p:nvPr>
        </p:nvGraphicFramePr>
        <p:xfrm>
          <a:off x="3327776" y="2731809"/>
          <a:ext cx="4343852" cy="83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Equation" r:id="rId5" imgW="2323800" imgH="444240" progId="Equation.DSMT4">
                  <p:embed/>
                </p:oleObj>
              </mc:Choice>
              <mc:Fallback>
                <p:oleObj name="Equation" r:id="rId5" imgW="23238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776" y="2731809"/>
                        <a:ext cx="4343852" cy="83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2664154" y="3830150"/>
            <a:ext cx="663622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(3) </a:t>
            </a:r>
            <a:endParaRPr lang="zh-CN" altLang="en-US" sz="2700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376097"/>
              </p:ext>
            </p:extLst>
          </p:nvPr>
        </p:nvGraphicFramePr>
        <p:xfrm>
          <a:off x="3327776" y="3830150"/>
          <a:ext cx="3958143" cy="80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Equation" r:id="rId7" imgW="2184120" imgH="444240" progId="Equation.DSMT4">
                  <p:embed/>
                </p:oleObj>
              </mc:Choice>
              <mc:Fallback>
                <p:oleObj name="Equation" r:id="rId7" imgW="21841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776" y="3830150"/>
                        <a:ext cx="3958143" cy="805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2664154" y="4835251"/>
            <a:ext cx="663622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2700" dirty="0">
                <a:latin typeface="Times New Roman" pitchFamily="18" charset="0"/>
                <a:ea typeface="宋体" pitchFamily="2" charset="-122"/>
              </a:rPr>
              <a:t>(4) </a:t>
            </a:r>
            <a:endParaRPr lang="zh-CN" altLang="en-US" sz="2700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138185"/>
              </p:ext>
            </p:extLst>
          </p:nvPr>
        </p:nvGraphicFramePr>
        <p:xfrm>
          <a:off x="3327776" y="4766238"/>
          <a:ext cx="4334379" cy="815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7" name="Equation" r:id="rId9" imgW="2361960" imgH="444240" progId="Equation.DSMT4">
                  <p:embed/>
                </p:oleObj>
              </mc:Choice>
              <mc:Fallback>
                <p:oleObj name="Equation" r:id="rId9" imgW="23619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776" y="4766238"/>
                        <a:ext cx="4334379" cy="815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378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5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文本框 99"/>
          <p:cNvSpPr txBox="1"/>
          <p:nvPr/>
        </p:nvSpPr>
        <p:spPr>
          <a:xfrm>
            <a:off x="899421" y="2197149"/>
            <a:ext cx="7303665" cy="206258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   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│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│= 8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│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│= 2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（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）当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同号时，求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的值；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（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）当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异号时，求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的值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zh-CN" altLang="en-US" sz="28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037" name="Text Box 5"/>
          <p:cNvSpPr txBox="1"/>
          <p:nvPr/>
        </p:nvSpPr>
        <p:spPr>
          <a:xfrm>
            <a:off x="1821367" y="4597130"/>
            <a:ext cx="9787153" cy="792521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分析：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先根据的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符号，分类讨论，再计算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642268" y="1298651"/>
            <a:ext cx="9184646" cy="654202"/>
            <a:chOff x="567690" y="540385"/>
            <a:chExt cx="6889381" cy="490538"/>
          </a:xfrm>
        </p:grpSpPr>
        <p:grpSp>
          <p:nvGrpSpPr>
            <p:cNvPr id="64522" name="组合 6"/>
            <p:cNvGrpSpPr/>
            <p:nvPr/>
          </p:nvGrpSpPr>
          <p:grpSpPr>
            <a:xfrm>
              <a:off x="567690" y="540385"/>
              <a:ext cx="1858963" cy="490538"/>
              <a:chOff x="427462" y="558483"/>
              <a:chExt cx="1858351" cy="491808"/>
            </a:xfrm>
          </p:grpSpPr>
          <p:grpSp>
            <p:nvGrpSpPr>
              <p:cNvPr id="64523" name="组合 5"/>
              <p:cNvGrpSpPr/>
              <p:nvPr/>
            </p:nvGrpSpPr>
            <p:grpSpPr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2" name="椭圆 1"/>
                <p:cNvSpPr/>
                <p:nvPr/>
              </p:nvSpPr>
              <p:spPr>
                <a:xfrm>
                  <a:off x="2177459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07551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2837642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3167734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3567652" y="-557353"/>
                  <a:ext cx="426897" cy="42572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4529" name="文本框 11"/>
              <p:cNvSpPr txBox="1"/>
              <p:nvPr/>
            </p:nvSpPr>
            <p:spPr>
              <a:xfrm>
                <a:off x="427462" y="558483"/>
                <a:ext cx="1829953" cy="49180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dist" eaLnBrk="0" hangingPunct="0"/>
                <a:r>
                  <a:rPr lang="zh-CN" altLang="en-US" sz="35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素养考点 </a:t>
                </a:r>
                <a:r>
                  <a:rPr lang="en-US" altLang="zh-CN" sz="35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CN" altLang="en-US" sz="35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4530" name="文本框 2"/>
            <p:cNvSpPr txBox="1"/>
            <p:nvPr/>
          </p:nvSpPr>
          <p:spPr>
            <a:xfrm>
              <a:off x="2602496" y="540385"/>
              <a:ext cx="4854575" cy="4500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3300" dirty="0">
                  <a:latin typeface="Times New Roman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需要分类讨论的有理数加法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43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1"/>
          <p:cNvSpPr/>
          <p:nvPr/>
        </p:nvSpPr>
        <p:spPr>
          <a:xfrm>
            <a:off x="936989" y="1794127"/>
            <a:ext cx="10819833" cy="3377052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1.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了解有理数加法的意义，理解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有理数加法法则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的合理性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anose="020B0503020204020204" pitchFamily="34" charset="-122"/>
              </a:rPr>
              <a:t>能运用该法则准确进行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anose="020B0503020204020204" pitchFamily="34" charset="-122"/>
              </a:rPr>
              <a:t>有理数的加法运算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anose="020B0503020204020204" pitchFamily="34" charset="-122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3.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anose="020B0503020204020204" pitchFamily="34" charset="-122"/>
              </a:rPr>
              <a:t>经历探索有理数加法法则的过程，理解并掌握有理数加法的法则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微软雅黑" panose="020B0503020204020204" pitchFamily="34" charset="-122"/>
              </a:rPr>
              <a:t>.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1" name="矩形 11"/>
          <p:cNvSpPr/>
          <p:nvPr/>
        </p:nvSpPr>
        <p:spPr>
          <a:xfrm>
            <a:off x="1549471" y="3235865"/>
            <a:ext cx="9594871" cy="1728447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/>
          <a:p>
            <a:pPr>
              <a:lnSpc>
                <a:spcPct val="170000"/>
              </a:lnSpc>
            </a:pP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14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/>
          <p:nvPr/>
        </p:nvSpPr>
        <p:spPr>
          <a:xfrm>
            <a:off x="1736844" y="1769620"/>
            <a:ext cx="7839113" cy="74635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│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│= 8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│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│= 2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±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8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±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2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77057" y="2515974"/>
            <a:ext cx="8711066" cy="66748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因为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zh-CN" altLang="en-US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、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同号，所以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或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–2.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80122" y="3173757"/>
            <a:ext cx="7168217" cy="66748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8+2=10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或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+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 8+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–10.</a:t>
            </a:r>
          </a:p>
        </p:txBody>
      </p:sp>
      <p:sp>
        <p:nvSpPr>
          <p:cNvPr id="24" name="文本框 2"/>
          <p:cNvSpPr txBox="1"/>
          <p:nvPr/>
        </p:nvSpPr>
        <p:spPr>
          <a:xfrm>
            <a:off x="2077057" y="3920111"/>
            <a:ext cx="8658157" cy="7463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2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）因为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zh-CN" altLang="en-US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、</a:t>
            </a:r>
            <a:r>
              <a:rPr lang="en-US" altLang="zh-CN" sz="27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异号，所以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=– 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或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–8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2. </a:t>
            </a:r>
          </a:p>
        </p:txBody>
      </p:sp>
      <p:sp>
        <p:nvSpPr>
          <p:cNvPr id="25" name="文本框 3"/>
          <p:cNvSpPr txBox="1"/>
          <p:nvPr/>
        </p:nvSpPr>
        <p:spPr>
          <a:xfrm>
            <a:off x="3065411" y="4548008"/>
            <a:ext cx="6681448" cy="74635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所以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+</a:t>
            </a:r>
            <a:r>
              <a:rPr lang="en-US" altLang="zh-CN" sz="27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8+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6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或</a:t>
            </a:r>
            <a:r>
              <a:rPr lang="en-US" altLang="zh-CN" sz="2700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7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+</a:t>
            </a:r>
            <a:r>
              <a:rPr lang="en-US" altLang="zh-CN" sz="2700" i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 8+2= – 6.</a:t>
            </a:r>
          </a:p>
        </p:txBody>
      </p:sp>
    </p:spTree>
    <p:extLst>
      <p:ext uri="{BB962C8B-B14F-4D97-AF65-F5344CB8AC3E}">
        <p14:creationId xmlns:p14="http://schemas.microsoft.com/office/powerpoint/2010/main" val="350048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3" grpId="0"/>
      <p:bldP spid="4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847208" y="1607765"/>
            <a:ext cx="8402515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|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–3|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|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2|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互为相反数，求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的值．</a:t>
            </a:r>
          </a:p>
        </p:txBody>
      </p:sp>
      <p:sp>
        <p:nvSpPr>
          <p:cNvPr id="44036" name="Text Box 4"/>
          <p:cNvSpPr txBox="1"/>
          <p:nvPr/>
        </p:nvSpPr>
        <p:spPr>
          <a:xfrm>
            <a:off x="2064319" y="2503616"/>
            <a:ext cx="9669368" cy="16004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由题意得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|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–3|+|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y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2|=0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，又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|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x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–3|≥0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|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y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＋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2|≥0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endParaRPr lang="en-US" altLang="zh-CN" sz="32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        所以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x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–3= </a:t>
            </a:r>
            <a:r>
              <a:rPr lang="en-US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0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y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＋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2=0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，所以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x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=3 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y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–2.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2970478" y="3984073"/>
            <a:ext cx="6787266" cy="768283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所以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32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3–2=1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106" y="1516598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66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表格 33793"/>
          <p:cNvGraphicFramePr/>
          <p:nvPr>
            <p:extLst>
              <p:ext uri="{D42A27DB-BD31-4B8C-83A1-F6EECF244321}">
                <p14:modId xmlns:p14="http://schemas.microsoft.com/office/powerpoint/2010/main" val="1111290079"/>
              </p:ext>
            </p:extLst>
          </p:nvPr>
        </p:nvGraphicFramePr>
        <p:xfrm>
          <a:off x="3234735" y="3648958"/>
          <a:ext cx="7009486" cy="2438965"/>
        </p:xfrm>
        <a:graphic>
          <a:graphicData uri="http://schemas.openxmlformats.org/drawingml/2006/table">
            <a:tbl>
              <a:tblPr/>
              <a:tblGrid>
                <a:gridCol w="14018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94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7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66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9267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416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400" b="1" baseline="0" dirty="0"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1428" marR="91428" marT="45731" marB="45731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红队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黄队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蓝队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净胜球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114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红队</a:t>
                      </a:r>
                    </a:p>
                  </a:txBody>
                  <a:tcPr marL="91428" marR="91428" marT="45731" marB="45731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400" b="1" baseline="0" dirty="0"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4:1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0:1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401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黄队</a:t>
                      </a:r>
                    </a:p>
                  </a:txBody>
                  <a:tcPr marL="91428" marR="91428" marT="45731" marB="45731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1:4           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400" b="1" baseline="0" dirty="0"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1:0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 smtClean="0">
                          <a:latin typeface="Times New Roman" pitchFamily="18" charset="0"/>
                          <a:ea typeface="宋体" pitchFamily="2" charset="-122"/>
                        </a:rPr>
                        <a:t>–2</a:t>
                      </a:r>
                      <a:endParaRPr lang="en-US" altLang="zh-CN" sz="2400" b="1" baseline="0" dirty="0"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96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蓝队</a:t>
                      </a:r>
                    </a:p>
                  </a:txBody>
                  <a:tcPr marL="91428" marR="91428" marT="45731" marB="45731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1:0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0:1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400" b="1" baseline="0" dirty="0"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 baseline="0" dirty="0">
                          <a:latin typeface="Times New Roman" pitchFamily="18" charset="0"/>
                          <a:ea typeface="宋体" pitchFamily="2" charset="-122"/>
                        </a:rPr>
                        <a:t>0</a:t>
                      </a:r>
                    </a:p>
                  </a:txBody>
                  <a:tcPr marL="91428" marR="91428" marT="45731" marB="45731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541" name="Text Box 37"/>
          <p:cNvSpPr txBox="1"/>
          <p:nvPr/>
        </p:nvSpPr>
        <p:spPr>
          <a:xfrm>
            <a:off x="1606886" y="1971003"/>
            <a:ext cx="10359445" cy="16004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 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足球循环赛中，红队胜黄队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4:1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，黄队胜蓝队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1:0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altLang="zh-CN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蓝队胜红队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1:0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，计算各队的净胜球数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1542" name="Text Box 38"/>
          <p:cNvSpPr txBox="1"/>
          <p:nvPr/>
        </p:nvSpPr>
        <p:spPr>
          <a:xfrm>
            <a:off x="1701741" y="3572899"/>
            <a:ext cx="1370575" cy="53360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分析：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234735" y="1291208"/>
            <a:ext cx="6389335" cy="679795"/>
            <a:chOff x="571426" y="698475"/>
            <a:chExt cx="6389335" cy="679795"/>
          </a:xfrm>
        </p:grpSpPr>
        <p:sp>
          <p:nvSpPr>
            <p:cNvPr id="66600" name="文本框 6151"/>
            <p:cNvSpPr txBox="1"/>
            <p:nvPr/>
          </p:nvSpPr>
          <p:spPr>
            <a:xfrm>
              <a:off x="3278051" y="698475"/>
              <a:ext cx="3682710" cy="6362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121917" tIns="60958" rIns="121917" bIns="60958" anchor="t">
              <a:spAutoFit/>
            </a:bodyPr>
            <a:lstStyle/>
            <a:p>
              <a:r>
                <a:rPr lang="zh-CN" altLang="en-US" sz="3300" dirty="0"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  <a:sym typeface="宋体" panose="02010600030101010101" pitchFamily="2" charset="-122"/>
                </a:rPr>
                <a:t>有理数加法的应用</a:t>
              </a:r>
            </a:p>
          </p:txBody>
        </p:sp>
        <p:grpSp>
          <p:nvGrpSpPr>
            <p:cNvPr id="66605" name="组合 6"/>
            <p:cNvGrpSpPr/>
            <p:nvPr/>
          </p:nvGrpSpPr>
          <p:grpSpPr>
            <a:xfrm>
              <a:off x="571426" y="724068"/>
              <a:ext cx="2478295" cy="654202"/>
              <a:chOff x="427462" y="558483"/>
              <a:chExt cx="1858351" cy="491808"/>
            </a:xfrm>
          </p:grpSpPr>
          <p:grpSp>
            <p:nvGrpSpPr>
              <p:cNvPr id="66606" name="组合 5"/>
              <p:cNvGrpSpPr/>
              <p:nvPr/>
            </p:nvGrpSpPr>
            <p:grpSpPr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2" name="椭圆 1"/>
                <p:cNvSpPr/>
                <p:nvPr/>
              </p:nvSpPr>
              <p:spPr>
                <a:xfrm>
                  <a:off x="2177459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07551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2837642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3167734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3567652" y="-557353"/>
                  <a:ext cx="426897" cy="42572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en-US" sz="2400" b="0">
                    <a:latin typeface="Times New Roman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6612" name="文本框 11"/>
              <p:cNvSpPr txBox="1"/>
              <p:nvPr/>
            </p:nvSpPr>
            <p:spPr>
              <a:xfrm>
                <a:off x="427462" y="558483"/>
                <a:ext cx="1829953" cy="49180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dist" eaLnBrk="0" hangingPunct="0"/>
                <a:r>
                  <a:rPr lang="zh-CN" altLang="en-US" sz="35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素养考点 </a:t>
                </a:r>
                <a:r>
                  <a:rPr lang="en-US" altLang="zh-CN" sz="35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zh-CN" altLang="en-US" sz="35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41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/>
          <p:nvPr/>
        </p:nvSpPr>
        <p:spPr>
          <a:xfrm>
            <a:off x="1524696" y="1275717"/>
            <a:ext cx="9676712" cy="450892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每个队的进球总数记为正数，失球总数记为负数，这两数</a:t>
            </a:r>
            <a:endParaRPr lang="en-US" altLang="zh-CN" sz="27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的和为这队的净胜球数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 三场比赛中，红队共进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球，失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球，净胜球数为</a:t>
            </a:r>
            <a:endParaRPr lang="en-US" altLang="zh-CN" sz="27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（＋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）＋（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）＝＋（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4–2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黄队共进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球，失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球，净胜球为</a:t>
            </a:r>
          </a:p>
          <a:p>
            <a:pPr algn="ctr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（＋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）＋（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–4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4–2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–2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篮球共进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球，失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球，净胜球数为</a:t>
            </a:r>
            <a:endParaRPr lang="en-US" altLang="zh-CN" sz="27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3813707" y="5924220"/>
            <a:ext cx="3648658" cy="55257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（＋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）＋（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29964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uiExpand="1" build="p"/>
      <p:bldP spid="225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文本框 2"/>
          <p:cNvSpPr txBox="1"/>
          <p:nvPr/>
        </p:nvSpPr>
        <p:spPr>
          <a:xfrm>
            <a:off x="1035519" y="1198779"/>
            <a:ext cx="7506348" cy="252261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海平面的高度为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0m.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一艘潜艇从海平面先下潜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40m,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再上升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15m. 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求现在这艘潜艇相对于海平面的位置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（上升为正，下潜为负）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502680" y="3721389"/>
            <a:ext cx="6646123" cy="261609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潜水艇下潜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40m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，记作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–40m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；上升 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15m</a:t>
            </a:r>
            <a:r>
              <a:rPr lang="en-US" altLang="zh-CN" sz="2700" dirty="0" smtClean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,   </a:t>
            </a:r>
            <a:r>
              <a:rPr lang="zh-CN" altLang="en-US" sz="2700" dirty="0" smtClean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记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+15m. 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根据题意，得</a:t>
            </a:r>
          </a:p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–40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+15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 –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40–15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 –25</a:t>
            </a:r>
            <a:r>
              <a:rPr lang="zh-CN" altLang="en-US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m)</a:t>
            </a:r>
          </a:p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现在这艘潜艇位于海平面下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25m</a:t>
            </a:r>
            <a:r>
              <a:rPr lang="zh-CN" altLang="en-US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处</a:t>
            </a:r>
            <a:r>
              <a:rPr lang="en-US" altLang="zh-CN" sz="27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68611" name="组合 23"/>
          <p:cNvGrpSpPr/>
          <p:nvPr/>
        </p:nvGrpSpPr>
        <p:grpSpPr>
          <a:xfrm>
            <a:off x="8623904" y="881584"/>
            <a:ext cx="2581829" cy="5856056"/>
            <a:chOff x="7508" y="4010"/>
            <a:chExt cx="6845" cy="5964"/>
          </a:xfrm>
        </p:grpSpPr>
        <p:pic>
          <p:nvPicPr>
            <p:cNvPr id="68612" name="图片 17" descr="}RHF7@EF1{(9OE(41~F6B}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32" y="4010"/>
              <a:ext cx="6821" cy="491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8613" name="图片 18" descr="R8II_)SG%FP$8G~(`[3K]MX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08" y="8633"/>
              <a:ext cx="3717" cy="133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8614" name="图片 22" descr="33ZS`SI(M4~$NUUWV6BFDSH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46" y="8633"/>
              <a:ext cx="3152" cy="134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8615" name="文本框 25"/>
          <p:cNvSpPr txBox="1"/>
          <p:nvPr/>
        </p:nvSpPr>
        <p:spPr>
          <a:xfrm>
            <a:off x="8529608" y="4555329"/>
            <a:ext cx="1212693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b="1" dirty="0" smtClean="0">
                <a:solidFill>
                  <a:srgbClr val="FBFB00"/>
                </a:solidFill>
                <a:latin typeface="Times New Roman" pitchFamily="18" charset="0"/>
                <a:ea typeface="宋体" panose="02010600030101010101" pitchFamily="2" charset="-122"/>
              </a:rPr>
              <a:t>–50m</a:t>
            </a:r>
            <a:endParaRPr lang="en-US" altLang="zh-CN" b="1" dirty="0">
              <a:solidFill>
                <a:srgbClr val="FBFB00"/>
              </a:solidFill>
              <a:latin typeface="Times New Roman" pitchFamily="18" charset="0"/>
              <a:ea typeface="宋体" panose="02010600030101010101" pitchFamily="2" charset="-122"/>
            </a:endParaRPr>
          </a:p>
        </p:txBody>
      </p:sp>
      <p:cxnSp>
        <p:nvCxnSpPr>
          <p:cNvPr id="68616" name="直接连接符 26"/>
          <p:cNvCxnSpPr/>
          <p:nvPr/>
        </p:nvCxnSpPr>
        <p:spPr>
          <a:xfrm>
            <a:off x="9492016" y="3447157"/>
            <a:ext cx="1079359" cy="0"/>
          </a:xfrm>
          <a:prstGeom prst="line">
            <a:avLst/>
          </a:prstGeom>
          <a:ln w="38100" cap="flat" cmpd="sng">
            <a:solidFill>
              <a:srgbClr val="F190D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617" name="文本框 36"/>
          <p:cNvSpPr txBox="1"/>
          <p:nvPr/>
        </p:nvSpPr>
        <p:spPr>
          <a:xfrm>
            <a:off x="8541867" y="3152006"/>
            <a:ext cx="1301581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b="1" dirty="0" smtClean="0">
                <a:solidFill>
                  <a:srgbClr val="FBFB00"/>
                </a:solidFill>
                <a:latin typeface="Times New Roman" pitchFamily="18" charset="0"/>
                <a:ea typeface="宋体" panose="02010600030101010101" pitchFamily="2" charset="-122"/>
              </a:rPr>
              <a:t>–30m</a:t>
            </a:r>
            <a:endParaRPr lang="en-US" altLang="zh-CN" b="1" dirty="0">
              <a:solidFill>
                <a:srgbClr val="FBFB00"/>
              </a:solidFill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68618" name="文本框 37"/>
          <p:cNvSpPr txBox="1"/>
          <p:nvPr/>
        </p:nvSpPr>
        <p:spPr>
          <a:xfrm>
            <a:off x="8570218" y="2472839"/>
            <a:ext cx="1301581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b="1" dirty="0" smtClean="0">
                <a:solidFill>
                  <a:srgbClr val="FBFB00"/>
                </a:solidFill>
                <a:latin typeface="Times New Roman" pitchFamily="18" charset="0"/>
                <a:ea typeface="宋体" panose="02010600030101010101" pitchFamily="2" charset="-122"/>
              </a:rPr>
              <a:t>–20m</a:t>
            </a:r>
            <a:endParaRPr lang="en-US" altLang="zh-CN" b="1" dirty="0">
              <a:solidFill>
                <a:srgbClr val="FBFB00"/>
              </a:solidFill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68619" name="文本框 40"/>
          <p:cNvSpPr txBox="1"/>
          <p:nvPr/>
        </p:nvSpPr>
        <p:spPr>
          <a:xfrm>
            <a:off x="9348100" y="848981"/>
            <a:ext cx="1519192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zh-CN" b="1" dirty="0">
                <a:latin typeface="宋体" pitchFamily="2" charset="-122"/>
              </a:rPr>
              <a:t>海平面</a:t>
            </a:r>
          </a:p>
        </p:txBody>
      </p:sp>
      <p:cxnSp>
        <p:nvCxnSpPr>
          <p:cNvPr id="68620" name="直接连接符 28"/>
          <p:cNvCxnSpPr/>
          <p:nvPr/>
        </p:nvCxnSpPr>
        <p:spPr>
          <a:xfrm>
            <a:off x="9492016" y="2749765"/>
            <a:ext cx="1079359" cy="0"/>
          </a:xfrm>
          <a:prstGeom prst="line">
            <a:avLst/>
          </a:prstGeom>
          <a:ln w="38100" cap="flat" cmpd="sng">
            <a:solidFill>
              <a:srgbClr val="F190D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621" name="直接连接符 29"/>
          <p:cNvCxnSpPr/>
          <p:nvPr/>
        </p:nvCxnSpPr>
        <p:spPr>
          <a:xfrm>
            <a:off x="9492016" y="2052372"/>
            <a:ext cx="1079359" cy="0"/>
          </a:xfrm>
          <a:prstGeom prst="line">
            <a:avLst/>
          </a:prstGeom>
          <a:ln w="38100" cap="flat" cmpd="sng">
            <a:solidFill>
              <a:srgbClr val="F190D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622" name="文本框 38"/>
          <p:cNvSpPr txBox="1"/>
          <p:nvPr/>
        </p:nvSpPr>
        <p:spPr>
          <a:xfrm>
            <a:off x="8536686" y="1776514"/>
            <a:ext cx="1382657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b="1" dirty="0" smtClean="0">
                <a:solidFill>
                  <a:srgbClr val="FBFB00"/>
                </a:solidFill>
                <a:latin typeface="Times New Roman" pitchFamily="18" charset="0"/>
                <a:ea typeface="宋体" panose="02010600030101010101" pitchFamily="2" charset="-122"/>
              </a:rPr>
              <a:t>–10m</a:t>
            </a:r>
            <a:endParaRPr lang="en-US" altLang="zh-CN" b="1" dirty="0">
              <a:solidFill>
                <a:srgbClr val="FBFB00"/>
              </a:solidFill>
              <a:latin typeface="Times New Roman" pitchFamily="18" charset="0"/>
              <a:ea typeface="宋体" panose="02010600030101010101" pitchFamily="2" charset="-122"/>
            </a:endParaRPr>
          </a:p>
        </p:txBody>
      </p:sp>
      <p:sp>
        <p:nvSpPr>
          <p:cNvPr id="68623" name="文本框 39"/>
          <p:cNvSpPr txBox="1"/>
          <p:nvPr/>
        </p:nvSpPr>
        <p:spPr>
          <a:xfrm>
            <a:off x="8704718" y="1077633"/>
            <a:ext cx="905357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</a:rPr>
              <a:t>0m</a:t>
            </a:r>
          </a:p>
        </p:txBody>
      </p:sp>
      <p:cxnSp>
        <p:nvCxnSpPr>
          <p:cNvPr id="68624" name="直接连接符 24"/>
          <p:cNvCxnSpPr/>
          <p:nvPr/>
        </p:nvCxnSpPr>
        <p:spPr>
          <a:xfrm>
            <a:off x="9492016" y="4841938"/>
            <a:ext cx="1079359" cy="0"/>
          </a:xfrm>
          <a:prstGeom prst="line">
            <a:avLst/>
          </a:prstGeom>
          <a:ln w="38100" cap="flat" cmpd="sng">
            <a:solidFill>
              <a:srgbClr val="F190D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625" name="直接连接符 34"/>
          <p:cNvCxnSpPr/>
          <p:nvPr/>
        </p:nvCxnSpPr>
        <p:spPr>
          <a:xfrm>
            <a:off x="9466619" y="1354980"/>
            <a:ext cx="1079359" cy="0"/>
          </a:xfrm>
          <a:prstGeom prst="line">
            <a:avLst/>
          </a:prstGeom>
          <a:ln w="38100" cap="flat" cmpd="sng">
            <a:solidFill>
              <a:srgbClr val="F190D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626" name="直接连接符 27"/>
          <p:cNvCxnSpPr/>
          <p:nvPr/>
        </p:nvCxnSpPr>
        <p:spPr>
          <a:xfrm>
            <a:off x="9492016" y="4144549"/>
            <a:ext cx="1079359" cy="0"/>
          </a:xfrm>
          <a:prstGeom prst="line">
            <a:avLst/>
          </a:prstGeom>
          <a:ln w="38100" cap="flat" cmpd="sng">
            <a:solidFill>
              <a:srgbClr val="F190D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627" name="文本框 35"/>
          <p:cNvSpPr txBox="1"/>
          <p:nvPr/>
        </p:nvSpPr>
        <p:spPr>
          <a:xfrm>
            <a:off x="8537614" y="3855674"/>
            <a:ext cx="1514581" cy="5693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b="1" dirty="0" smtClean="0">
                <a:solidFill>
                  <a:srgbClr val="FBFB00"/>
                </a:solidFill>
                <a:latin typeface="Times New Roman" pitchFamily="18" charset="0"/>
                <a:ea typeface="宋体" panose="02010600030101010101" pitchFamily="2" charset="-122"/>
              </a:rPr>
              <a:t>–40m</a:t>
            </a:r>
            <a:endParaRPr lang="en-US" altLang="zh-CN" b="1" dirty="0">
              <a:solidFill>
                <a:srgbClr val="FBFB00"/>
              </a:solidFill>
              <a:latin typeface="Times New Roman" pitchFamily="18" charset="0"/>
              <a:ea typeface="宋体" panose="02010600030101010101" pitchFamily="2" charset="-122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00" y="1248002"/>
            <a:ext cx="797351" cy="79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5519" y="3829186"/>
            <a:ext cx="934322" cy="5336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endParaRPr lang="zh-CN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54570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文本框 8"/>
          <p:cNvSpPr txBox="1"/>
          <p:nvPr/>
        </p:nvSpPr>
        <p:spPr>
          <a:xfrm>
            <a:off x="1212239" y="2012984"/>
            <a:ext cx="9922428" cy="44330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计算：0 +（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2）=（      ）</a:t>
            </a:r>
          </a:p>
          <a:p>
            <a:pPr>
              <a:lnSpc>
                <a:spcPct val="150000"/>
              </a:lnSpc>
            </a:pP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A．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	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B．2      </a:t>
            </a:r>
            <a:r>
              <a:rPr lang="zh-CN" altLang="en-US" sz="37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C．0	      D．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</a:p>
          <a:p>
            <a:pPr>
              <a:lnSpc>
                <a:spcPct val="150000"/>
              </a:lnSpc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–1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–2</a:t>
            </a: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这三个数中，任意两数之和的最大值是（       ）</a:t>
            </a:r>
          </a:p>
          <a:p>
            <a:pPr>
              <a:lnSpc>
                <a:spcPct val="150000"/>
              </a:lnSpc>
            </a:pPr>
            <a:r>
              <a:rPr lang="zh-CN" altLang="en-US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A.1              </a:t>
            </a:r>
            <a:r>
              <a:rPr lang="en-US" altLang="zh-CN" sz="37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B.0            C</a:t>
            </a:r>
            <a:r>
              <a:rPr lang="en-US" altLang="zh-CN" sz="37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.–1        </a:t>
            </a:r>
            <a:r>
              <a:rPr lang="en-US" altLang="zh-CN" sz="37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D.3</a:t>
            </a:r>
            <a:endParaRPr lang="en-US" altLang="zh-CN" sz="37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6078173" y="2177981"/>
            <a:ext cx="458268" cy="69778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</a:p>
        </p:txBody>
      </p:sp>
      <p:sp>
        <p:nvSpPr>
          <p:cNvPr id="11" name="Text Box 3"/>
          <p:cNvSpPr txBox="1"/>
          <p:nvPr/>
        </p:nvSpPr>
        <p:spPr>
          <a:xfrm>
            <a:off x="3380024" y="4692709"/>
            <a:ext cx="416928" cy="697788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B</a:t>
            </a:r>
          </a:p>
        </p:txBody>
      </p:sp>
      <p:grpSp>
        <p:nvGrpSpPr>
          <p:cNvPr id="70665" name="组合 4"/>
          <p:cNvGrpSpPr/>
          <p:nvPr/>
        </p:nvGrpSpPr>
        <p:grpSpPr>
          <a:xfrm>
            <a:off x="4563075" y="1217190"/>
            <a:ext cx="3306650" cy="673665"/>
            <a:chOff x="5083" y="1083"/>
            <a:chExt cx="3905" cy="795"/>
          </a:xfrm>
        </p:grpSpPr>
        <p:grpSp>
          <p:nvGrpSpPr>
            <p:cNvPr id="70666" name="组合 1"/>
            <p:cNvGrpSpPr>
              <a:grpSpLocks noChangeAspect="1"/>
            </p:cNvGrpSpPr>
            <p:nvPr/>
          </p:nvGrpSpPr>
          <p:grpSpPr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483" y="597558"/>
                <a:ext cx="419195" cy="418816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73" y="597556"/>
                <a:ext cx="419195" cy="418815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071" y="597558"/>
                <a:ext cx="419195" cy="418816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185" y="597556"/>
                <a:ext cx="419195" cy="418815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360" y="597556"/>
                <a:ext cx="419195" cy="418815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</p:grpSp>
        <p:sp>
          <p:nvSpPr>
            <p:cNvPr id="70672" name="TextBox 15"/>
            <p:cNvSpPr txBox="1"/>
            <p:nvPr/>
          </p:nvSpPr>
          <p:spPr>
            <a:xfrm>
              <a:off x="5083" y="1083"/>
              <a:ext cx="3905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基础巩固题</a:t>
              </a:r>
              <a:endParaRPr lang="en-US" altLang="zh-CN" sz="37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64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文本框 107"/>
          <p:cNvSpPr txBox="1"/>
          <p:nvPr/>
        </p:nvSpPr>
        <p:spPr>
          <a:xfrm>
            <a:off x="1499674" y="3458154"/>
            <a:ext cx="6802081" cy="14161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indent="182029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A. 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                               B. 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+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c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＜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0</a:t>
            </a:r>
          </a:p>
          <a:p>
            <a:pPr indent="182029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C. 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–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+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＜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                             D.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–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+</a:t>
            </a:r>
            <a:r>
              <a:rPr lang="en-US" altLang="zh-CN" sz="28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b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+c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＜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0</a:t>
            </a:r>
            <a:endParaRPr lang="zh-CN" altLang="en-US" sz="28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2707" name="文本框 1"/>
          <p:cNvSpPr txBox="1"/>
          <p:nvPr/>
        </p:nvSpPr>
        <p:spPr>
          <a:xfrm>
            <a:off x="1174700" y="1190541"/>
            <a:ext cx="9779318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已知有理数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在数轴上的位置如图所示，则下列结论中错误的是（      ）</a:t>
            </a:r>
          </a:p>
        </p:txBody>
      </p:sp>
      <p:sp>
        <p:nvSpPr>
          <p:cNvPr id="72708" name="文本框 7"/>
          <p:cNvSpPr txBox="1"/>
          <p:nvPr/>
        </p:nvSpPr>
        <p:spPr>
          <a:xfrm>
            <a:off x="1628656" y="5731697"/>
            <a:ext cx="7762923" cy="55412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indent="177796"/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A.1          B.–5              C.–5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–1            D.5</a:t>
            </a:r>
            <a:r>
              <a:rPr lang="zh-CN" altLang="en-US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8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2709" name="文本框 8"/>
          <p:cNvSpPr txBox="1"/>
          <p:nvPr/>
        </p:nvSpPr>
        <p:spPr>
          <a:xfrm>
            <a:off x="1203050" y="4958915"/>
            <a:ext cx="10023228" cy="61569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│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│= 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│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y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│= 2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，且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x&gt;y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，则</a:t>
            </a:r>
            <a:r>
              <a:rPr lang="en-US" altLang="zh-CN" sz="3200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x+y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的值为（      ）</a:t>
            </a:r>
          </a:p>
        </p:txBody>
      </p:sp>
      <p:sp>
        <p:nvSpPr>
          <p:cNvPr id="11" name="Text Box 3"/>
          <p:cNvSpPr txBox="1"/>
          <p:nvPr/>
        </p:nvSpPr>
        <p:spPr>
          <a:xfrm>
            <a:off x="4602303" y="2047668"/>
            <a:ext cx="419045" cy="6139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C</a:t>
            </a:r>
          </a:p>
        </p:txBody>
      </p:sp>
      <p:sp>
        <p:nvSpPr>
          <p:cNvPr id="12" name="Text Box 3"/>
          <p:cNvSpPr txBox="1"/>
          <p:nvPr/>
        </p:nvSpPr>
        <p:spPr>
          <a:xfrm>
            <a:off x="9601542" y="4944734"/>
            <a:ext cx="416930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D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868979" y="2822611"/>
            <a:ext cx="5549178" cy="762430"/>
            <a:chOff x="1928494" y="1650259"/>
            <a:chExt cx="4162425" cy="571690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1928494" y="1786198"/>
              <a:ext cx="416242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2766694" y="1657472"/>
              <a:ext cx="0" cy="1287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385819" y="1650259"/>
              <a:ext cx="0" cy="1287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028756" y="1650259"/>
              <a:ext cx="0" cy="1287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643119" y="1671621"/>
              <a:ext cx="0" cy="1287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585719" y="1818505"/>
              <a:ext cx="381000" cy="380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700" i="1" dirty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zh-CN" altLang="en-US" sz="27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61994" y="1841164"/>
              <a:ext cx="381000" cy="380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700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zh-CN" altLang="en-US" sz="27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09769" y="1814792"/>
              <a:ext cx="381000" cy="380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700" i="1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zh-CN" altLang="en-US" sz="27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52227" y="1829873"/>
              <a:ext cx="381000" cy="380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700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zh-CN" altLang="en-US" sz="27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57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Grp="1"/>
          </p:cNvSpPr>
          <p:nvPr>
            <p:ph idx="4294967295"/>
          </p:nvPr>
        </p:nvSpPr>
        <p:spPr>
          <a:xfrm>
            <a:off x="2120900" y="2082800"/>
            <a:ext cx="10069513" cy="2143125"/>
          </a:xfrm>
          <a:prstGeom prst="rect">
            <a:avLst/>
          </a:prstGeom>
          <a:solidFill>
            <a:srgbClr val="FFFFFF"/>
          </a:solidFill>
          <a:ln>
            <a:noFill/>
            <a:miter/>
          </a:ln>
        </p:spPr>
        <p:txBody>
          <a:bodyPr vert="horz" wrap="square" lIns="91438" tIns="45719" rIns="91438" bIns="45719" anchor="t"/>
          <a:lstStyle/>
          <a:p>
            <a:pPr>
              <a:lnSpc>
                <a:spcPct val="150000"/>
              </a:lnSpc>
              <a:buNone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(–0.6)+(–2.7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 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   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3.7+(–8.4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3.22+1.78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 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7+(–3.3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).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 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3730" name="文本框 2"/>
          <p:cNvSpPr txBox="1"/>
          <p:nvPr/>
        </p:nvSpPr>
        <p:spPr>
          <a:xfrm>
            <a:off x="1140019" y="1444326"/>
            <a:ext cx="2230676" cy="615696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lang="zh-CN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83163" y="3872012"/>
            <a:ext cx="9907250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答案</a:t>
            </a:r>
            <a:r>
              <a:rPr lang="zh-CN" altLang="en-US" sz="3200" dirty="0">
                <a:solidFill>
                  <a:srgbClr val="0033CC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)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 –3.3   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            </a:t>
            </a: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3</a:t>
            </a: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)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 5                </a:t>
            </a:r>
          </a:p>
        </p:txBody>
      </p:sp>
      <p:sp>
        <p:nvSpPr>
          <p:cNvPr id="4" name="矩形 3"/>
          <p:cNvSpPr/>
          <p:nvPr/>
        </p:nvSpPr>
        <p:spPr>
          <a:xfrm>
            <a:off x="5785159" y="3909275"/>
            <a:ext cx="2301265" cy="768283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2</a:t>
            </a: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)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 –4.7      </a:t>
            </a:r>
          </a:p>
        </p:txBody>
      </p:sp>
      <p:sp>
        <p:nvSpPr>
          <p:cNvPr id="6" name="矩形 5"/>
          <p:cNvSpPr/>
          <p:nvPr/>
        </p:nvSpPr>
        <p:spPr>
          <a:xfrm>
            <a:off x="5785159" y="4760410"/>
            <a:ext cx="1583988" cy="615696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(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4</a:t>
            </a:r>
            <a:r>
              <a:rPr lang="en-US" altLang="zh-CN" sz="3200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)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 3.7 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8611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11183" y="3812246"/>
            <a:ext cx="8836356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中午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的气温为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–25+11= –14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℃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），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zh-CN" altLang="en-US" sz="3200" dirty="0" smtClean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夜间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的气温为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–14+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–13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=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–27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℃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）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宋体" panose="02010600030101010101" pitchFamily="2" charset="-122"/>
              </a:rPr>
              <a:t>.</a:t>
            </a:r>
            <a:endParaRPr lang="zh-CN" altLang="en-US" sz="32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74754" name="文本框 111"/>
          <p:cNvSpPr txBox="1"/>
          <p:nvPr/>
        </p:nvSpPr>
        <p:spPr>
          <a:xfrm>
            <a:off x="1035605" y="2024646"/>
            <a:ext cx="10632623" cy="16004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某城市一天早晨的气温是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–25℃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，中午上升了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11℃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，夜间又下降了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13℃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，那么这天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宋体" panose="02010600030101010101" pitchFamily="2" charset="-122"/>
              </a:rPr>
              <a:t>中午、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夜间的气温分别是多少？</a:t>
            </a:r>
          </a:p>
        </p:txBody>
      </p:sp>
      <p:grpSp>
        <p:nvGrpSpPr>
          <p:cNvPr id="74760" name="组合 6"/>
          <p:cNvGrpSpPr/>
          <p:nvPr/>
        </p:nvGrpSpPr>
        <p:grpSpPr>
          <a:xfrm>
            <a:off x="4443142" y="1200010"/>
            <a:ext cx="3306650" cy="666886"/>
            <a:chOff x="5060" y="904"/>
            <a:chExt cx="3905" cy="787"/>
          </a:xfrm>
        </p:grpSpPr>
        <p:grpSp>
          <p:nvGrpSpPr>
            <p:cNvPr id="74761" name="组合 21"/>
            <p:cNvGrpSpPr>
              <a:grpSpLocks noChangeAspect="1"/>
            </p:cNvGrpSpPr>
            <p:nvPr/>
          </p:nvGrpSpPr>
          <p:grpSpPr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缺角矩形 22"/>
              <p:cNvSpPr/>
              <p:nvPr/>
            </p:nvSpPr>
            <p:spPr>
              <a:xfrm rot="3000000">
                <a:off x="4021479" y="597556"/>
                <a:ext cx="419195" cy="418815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777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6065" y="597556"/>
                <a:ext cx="419195" cy="418815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190" y="597558"/>
                <a:ext cx="419195" cy="418816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363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</p:grpSp>
        <p:sp>
          <p:nvSpPr>
            <p:cNvPr id="74767" name="TextBox 15"/>
            <p:cNvSpPr txBox="1"/>
            <p:nvPr/>
          </p:nvSpPr>
          <p:spPr>
            <a:xfrm>
              <a:off x="5060" y="904"/>
              <a:ext cx="3905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能力提升题</a:t>
              </a:r>
              <a:endParaRPr lang="en-US" altLang="zh-CN" sz="37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728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文本框 541697"/>
          <p:cNvSpPr txBox="1"/>
          <p:nvPr/>
        </p:nvSpPr>
        <p:spPr>
          <a:xfrm>
            <a:off x="1233432" y="1832247"/>
            <a:ext cx="10565843" cy="455614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在某次抗洪抢险中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武警战士的冲锋舟沿东西方向的河流抢救灾民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早晨从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地出发，晚上到达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规定向东为正方向，出发地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记为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，当天航行记录如下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单位：千米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14, –9, 18, –7, 13, –6, 10, –5. 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地在</a:t>
            </a:r>
            <a:r>
              <a:rPr lang="en-US" altLang="zh-CN" sz="3200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地什么位置？</a:t>
            </a:r>
            <a:endParaRPr lang="zh-CN" altLang="en-US" sz="15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解</a:t>
            </a:r>
            <a:r>
              <a:rPr lang="en-US" altLang="zh-CN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14+(–9)+18+(–7)+13+(–6)+10+(–5)=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en-US" sz="3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答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地在</a:t>
            </a:r>
            <a:r>
              <a:rPr lang="en-US" altLang="zh-CN" sz="3200" i="1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地正东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28</a:t>
            </a:r>
            <a:r>
              <a:rPr lang="zh-CN" altLang="en-US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千米处</a:t>
            </a:r>
            <a:r>
              <a:rPr lang="en-US" altLang="zh-CN" sz="3200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75778" name="组合 2"/>
          <p:cNvGrpSpPr/>
          <p:nvPr/>
        </p:nvGrpSpPr>
        <p:grpSpPr>
          <a:xfrm>
            <a:off x="5099675" y="1161782"/>
            <a:ext cx="3304532" cy="667733"/>
            <a:chOff x="5060" y="905"/>
            <a:chExt cx="3905" cy="788"/>
          </a:xfrm>
        </p:grpSpPr>
        <p:grpSp>
          <p:nvGrpSpPr>
            <p:cNvPr id="75779" name="组合 6"/>
            <p:cNvGrpSpPr>
              <a:grpSpLocks noChangeAspect="1"/>
            </p:cNvGrpSpPr>
            <p:nvPr/>
          </p:nvGrpSpPr>
          <p:grpSpPr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479" y="597556"/>
                <a:ext cx="419195" cy="418815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8777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065" y="597556"/>
                <a:ext cx="419195" cy="418815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190" y="597558"/>
                <a:ext cx="419195" cy="418816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363" y="597558"/>
                <a:ext cx="419195" cy="418816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b="0"/>
              </a:p>
            </p:txBody>
          </p:sp>
        </p:grpSp>
        <p:sp>
          <p:nvSpPr>
            <p:cNvPr id="75785" name="TextBox 15"/>
            <p:cNvSpPr txBox="1"/>
            <p:nvPr/>
          </p:nvSpPr>
          <p:spPr>
            <a:xfrm>
              <a:off x="5060" y="905"/>
              <a:ext cx="3905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拓广探索题</a:t>
              </a:r>
              <a:endParaRPr lang="en-US" altLang="zh-CN" sz="37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07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1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1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1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/>
          <p:nvPr/>
        </p:nvSpPr>
        <p:spPr>
          <a:xfrm>
            <a:off x="4352359" y="4039536"/>
            <a:ext cx="3108978" cy="588570"/>
          </a:xfrm>
          <a:prstGeom prst="rect">
            <a:avLst/>
          </a:prstGeom>
          <a:solidFill>
            <a:srgbClr val="FF99CC">
              <a:alpha val="25098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121917" tIns="60958" rIns="121917" bIns="60958" anchor="ctr"/>
          <a:lstStyle/>
          <a:p>
            <a:endParaRPr lang="zh-CN" altLang="en-US" sz="100" dirty="0"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pic>
        <p:nvPicPr>
          <p:cNvPr id="126979" name="Picture 3" descr="user1166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367168" y="5434742"/>
            <a:ext cx="431744" cy="4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Rectangle 4"/>
          <p:cNvSpPr>
            <a:spLocks noGrp="1"/>
          </p:cNvSpPr>
          <p:nvPr>
            <p:ph type="title" idx="4294967295"/>
          </p:nvPr>
        </p:nvSpPr>
        <p:spPr>
          <a:xfrm>
            <a:off x="2288078" y="1295231"/>
            <a:ext cx="8228013" cy="7159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8" tIns="45719" rIns="91438" bIns="45719" anchor="ctr"/>
          <a:lstStyle/>
          <a:p>
            <a:r>
              <a:rPr lang="zh-CN" altLang="en-US" sz="53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我是火炬手</a:t>
            </a:r>
          </a:p>
        </p:txBody>
      </p:sp>
      <p:pic>
        <p:nvPicPr>
          <p:cNvPr id="126981" name="Picture 5" descr="user1166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427" y="5430508"/>
            <a:ext cx="431744" cy="43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Picture 6" descr="未命名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802" y="4200440"/>
            <a:ext cx="8069800" cy="25300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6984" name="Line 8"/>
          <p:cNvSpPr/>
          <p:nvPr/>
        </p:nvSpPr>
        <p:spPr>
          <a:xfrm>
            <a:off x="5551295" y="5242080"/>
            <a:ext cx="2338612" cy="0"/>
          </a:xfrm>
          <a:prstGeom prst="line">
            <a:avLst/>
          </a:prstGeom>
          <a:ln w="25400" cap="flat" cmpd="sng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126985" name="Line 9"/>
          <p:cNvSpPr/>
          <p:nvPr/>
        </p:nvSpPr>
        <p:spPr>
          <a:xfrm flipH="1">
            <a:off x="5538596" y="5123519"/>
            <a:ext cx="2336496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126986" name="Text Box 10"/>
          <p:cNvSpPr txBox="1"/>
          <p:nvPr/>
        </p:nvSpPr>
        <p:spPr>
          <a:xfrm>
            <a:off x="6402085" y="5193386"/>
            <a:ext cx="264548" cy="1418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100" dirty="0"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+1</a:t>
            </a:r>
          </a:p>
        </p:txBody>
      </p:sp>
      <p:sp>
        <p:nvSpPr>
          <p:cNvPr id="126987" name="Text Box 11"/>
          <p:cNvSpPr txBox="1"/>
          <p:nvPr/>
        </p:nvSpPr>
        <p:spPr>
          <a:xfrm>
            <a:off x="6427480" y="4761486"/>
            <a:ext cx="263286" cy="143663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en-US" altLang="zh-CN" sz="100" dirty="0"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–1</a:t>
            </a:r>
          </a:p>
        </p:txBody>
      </p:sp>
      <p:sp>
        <p:nvSpPr>
          <p:cNvPr id="126988" name="Text Box 12"/>
          <p:cNvSpPr txBox="1"/>
          <p:nvPr/>
        </p:nvSpPr>
        <p:spPr>
          <a:xfrm>
            <a:off x="4386221" y="4014129"/>
            <a:ext cx="2825382" cy="6139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(+1) +(–1)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</a:p>
        </p:txBody>
      </p:sp>
      <p:sp>
        <p:nvSpPr>
          <p:cNvPr id="126989" name="Text Box 13"/>
          <p:cNvSpPr txBox="1"/>
          <p:nvPr/>
        </p:nvSpPr>
        <p:spPr>
          <a:xfrm>
            <a:off x="6595946" y="4014130"/>
            <a:ext cx="571426" cy="613975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44044" name="Text Box 14"/>
          <p:cNvSpPr txBox="1"/>
          <p:nvPr/>
        </p:nvSpPr>
        <p:spPr>
          <a:xfrm>
            <a:off x="639912" y="2003805"/>
            <a:ext cx="11357401" cy="190705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动物王国举办奥运会，蚂蚁当火炬手，它第一次从数轴上的原点向正方向跑一个单位，接着向负方向跑一个单位．蚂蚁经过两次运动后在哪里？如何列算式？</a:t>
            </a:r>
          </a:p>
        </p:txBody>
      </p:sp>
    </p:spTree>
    <p:extLst>
      <p:ext uri="{BB962C8B-B14F-4D97-AF65-F5344CB8AC3E}">
        <p14:creationId xmlns:p14="http://schemas.microsoft.com/office/powerpoint/2010/main" val="316543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000"/>
                                        <p:tgtEl>
                                          <p:spTgt spid="12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6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bldLvl="0" animBg="1"/>
      <p:bldP spid="126986" grpId="0"/>
      <p:bldP spid="126987" grpId="0"/>
      <p:bldP spid="126988" grpId="0"/>
      <p:bldP spid="12698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4"/>
          <p:cNvSpPr txBox="1"/>
          <p:nvPr/>
        </p:nvSpPr>
        <p:spPr>
          <a:xfrm>
            <a:off x="5071839" y="2539036"/>
            <a:ext cx="550262" cy="245590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pPr algn="just"/>
            <a:r>
              <a:rPr lang="zh-CN" altLang="en-US" sz="800" dirty="0">
                <a:solidFill>
                  <a:srgbClr val="FFFF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学科网</a:t>
            </a:r>
            <a:endParaRPr lang="zh-CN" altLang="en-US" sz="100" dirty="0"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graphicFrame>
        <p:nvGraphicFramePr>
          <p:cNvPr id="19458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26213"/>
              </p:ext>
            </p:extLst>
          </p:nvPr>
        </p:nvGraphicFramePr>
        <p:xfrm>
          <a:off x="1702545" y="1553288"/>
          <a:ext cx="8649268" cy="4810523"/>
        </p:xfrm>
        <a:graphic>
          <a:graphicData uri="http://schemas.openxmlformats.org/drawingml/2006/table">
            <a:tbl>
              <a:tblPr/>
              <a:tblGrid>
                <a:gridCol w="33956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989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546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52014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确定类型</a:t>
                      </a:r>
                    </a:p>
                  </a:txBody>
                  <a:tcPr marL="91428" marR="91428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定符号</a:t>
                      </a: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绝对值</a:t>
                      </a: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2536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同号</a:t>
                      </a:r>
                    </a:p>
                  </a:txBody>
                  <a:tcPr marL="91428" marR="91428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71918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异</a:t>
                      </a:r>
                      <a:r>
                        <a:rPr kumimoji="0" 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号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(</a:t>
                      </a: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绝对值不相等</a:t>
                      </a: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)</a:t>
                      </a:r>
                    </a:p>
                  </a:txBody>
                  <a:tcPr marL="91428" marR="91428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21368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异号</a:t>
                      </a: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(</a:t>
                      </a: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互为相反数</a:t>
                      </a: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)</a:t>
                      </a:r>
                    </a:p>
                  </a:txBody>
                  <a:tcPr marL="91428" marR="91428"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47639"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与</a:t>
                      </a: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0</a:t>
                      </a:r>
                      <a:r>
                        <a:rPr kumimoji="0" 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相加</a:t>
                      </a:r>
                    </a:p>
                  </a:txBody>
                  <a:tcPr marL="91428" marR="91428"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46C0A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91428" marR="91428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482" name="Text Box 26"/>
          <p:cNvSpPr txBox="1"/>
          <p:nvPr/>
        </p:nvSpPr>
        <p:spPr>
          <a:xfrm>
            <a:off x="5478253" y="2384907"/>
            <a:ext cx="1777769" cy="55257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相同符号</a:t>
            </a:r>
          </a:p>
        </p:txBody>
      </p:sp>
      <p:sp>
        <p:nvSpPr>
          <p:cNvPr id="19483" name="Text Box 27"/>
          <p:cNvSpPr txBox="1"/>
          <p:nvPr/>
        </p:nvSpPr>
        <p:spPr>
          <a:xfrm>
            <a:off x="5132224" y="3006497"/>
            <a:ext cx="2469829" cy="1415768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取绝对值较大的加数的符号</a:t>
            </a:r>
          </a:p>
        </p:txBody>
      </p:sp>
      <p:sp>
        <p:nvSpPr>
          <p:cNvPr id="19484" name="Text Box 28"/>
          <p:cNvSpPr txBox="1"/>
          <p:nvPr/>
        </p:nvSpPr>
        <p:spPr>
          <a:xfrm>
            <a:off x="8524097" y="2384907"/>
            <a:ext cx="1233857" cy="55257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相加</a:t>
            </a:r>
          </a:p>
        </p:txBody>
      </p:sp>
      <p:sp>
        <p:nvSpPr>
          <p:cNvPr id="19485" name="Text Box 29"/>
          <p:cNvSpPr txBox="1"/>
          <p:nvPr/>
        </p:nvSpPr>
        <p:spPr>
          <a:xfrm>
            <a:off x="8524097" y="3438091"/>
            <a:ext cx="1106873" cy="552579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相减</a:t>
            </a:r>
          </a:p>
        </p:txBody>
      </p:sp>
      <p:sp>
        <p:nvSpPr>
          <p:cNvPr id="19486" name="Text Box 30"/>
          <p:cNvSpPr txBox="1"/>
          <p:nvPr/>
        </p:nvSpPr>
        <p:spPr>
          <a:xfrm>
            <a:off x="6912659" y="4557824"/>
            <a:ext cx="1511329" cy="55412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结果是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19487" name="Text Box 31"/>
          <p:cNvSpPr txBox="1"/>
          <p:nvPr/>
        </p:nvSpPr>
        <p:spPr>
          <a:xfrm>
            <a:off x="6759658" y="5472632"/>
            <a:ext cx="3328660" cy="5521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仍是这个数</a:t>
            </a:r>
          </a:p>
        </p:txBody>
      </p:sp>
      <p:sp>
        <p:nvSpPr>
          <p:cNvPr id="76832" name="文本框 1"/>
          <p:cNvSpPr txBox="1"/>
          <p:nvPr/>
        </p:nvSpPr>
        <p:spPr>
          <a:xfrm>
            <a:off x="4532968" y="511988"/>
            <a:ext cx="3528711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有理数的加法法则</a:t>
            </a:r>
          </a:p>
        </p:txBody>
      </p:sp>
    </p:spTree>
    <p:extLst>
      <p:ext uri="{BB962C8B-B14F-4D97-AF65-F5344CB8AC3E}">
        <p14:creationId xmlns:p14="http://schemas.microsoft.com/office/powerpoint/2010/main" val="172344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/>
      <p:bldP spid="19483" grpId="0"/>
      <p:bldP spid="19484" grpId="0"/>
      <p:bldP spid="19485" grpId="0"/>
      <p:bldP spid="19486" grpId="0"/>
      <p:bldP spid="1948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1971" y="2639363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884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文本框 6151"/>
          <p:cNvSpPr txBox="1"/>
          <p:nvPr/>
        </p:nvSpPr>
        <p:spPr>
          <a:xfrm>
            <a:off x="5756354" y="1263297"/>
            <a:ext cx="3508977" cy="61312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有理数的加法法则</a:t>
            </a:r>
          </a:p>
        </p:txBody>
      </p:sp>
      <p:sp>
        <p:nvSpPr>
          <p:cNvPr id="8201" name="Text Box 14"/>
          <p:cNvSpPr txBox="1"/>
          <p:nvPr/>
        </p:nvSpPr>
        <p:spPr>
          <a:xfrm>
            <a:off x="2829115" y="1979130"/>
            <a:ext cx="8261368" cy="159887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一只可爱的小狗，在一条东西走向的笔直公路上行走，现规定向东为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正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，向西为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负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.</a:t>
            </a:r>
          </a:p>
        </p:txBody>
      </p:sp>
      <p:sp>
        <p:nvSpPr>
          <p:cNvPr id="47110" name="Text Box 14"/>
          <p:cNvSpPr txBox="1"/>
          <p:nvPr/>
        </p:nvSpPr>
        <p:spPr>
          <a:xfrm>
            <a:off x="2544250" y="4263030"/>
            <a:ext cx="7538585" cy="79252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2436313" y="4422637"/>
            <a:ext cx="7722712" cy="1405713"/>
            <a:chOff x="1710" y="5497"/>
            <a:chExt cx="11078" cy="1634"/>
          </a:xfrm>
        </p:grpSpPr>
        <p:grpSp>
          <p:nvGrpSpPr>
            <p:cNvPr id="47112" name="组合 6"/>
            <p:cNvGrpSpPr/>
            <p:nvPr/>
          </p:nvGrpSpPr>
          <p:grpSpPr>
            <a:xfrm>
              <a:off x="1710" y="6280"/>
              <a:ext cx="11000" cy="851"/>
              <a:chOff x="1758" y="6763"/>
              <a:chExt cx="11000" cy="851"/>
            </a:xfrm>
          </p:grpSpPr>
          <p:grpSp>
            <p:nvGrpSpPr>
              <p:cNvPr id="47113" name="组合 113672"/>
              <p:cNvGrpSpPr/>
              <p:nvPr/>
            </p:nvGrpSpPr>
            <p:grpSpPr>
              <a:xfrm>
                <a:off x="1758" y="6763"/>
                <a:ext cx="11000" cy="113"/>
                <a:chOff x="657" y="2296"/>
                <a:chExt cx="4400" cy="45"/>
              </a:xfrm>
            </p:grpSpPr>
            <p:sp>
              <p:nvSpPr>
                <p:cNvPr id="47114" name="直接连接符 113673"/>
                <p:cNvSpPr/>
                <p:nvPr/>
              </p:nvSpPr>
              <p:spPr>
                <a:xfrm>
                  <a:off x="657" y="2341"/>
                  <a:ext cx="4400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sp>
            <p:sp>
              <p:nvSpPr>
                <p:cNvPr id="47115" name="直接连接符 113674"/>
                <p:cNvSpPr/>
                <p:nvPr/>
              </p:nvSpPr>
              <p:spPr>
                <a:xfrm flipV="1">
                  <a:off x="2562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16" name="直接连接符 113675"/>
                <p:cNvSpPr/>
                <p:nvPr/>
              </p:nvSpPr>
              <p:spPr>
                <a:xfrm flipV="1">
                  <a:off x="3061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17" name="直接连接符 113676"/>
                <p:cNvSpPr/>
                <p:nvPr/>
              </p:nvSpPr>
              <p:spPr>
                <a:xfrm flipV="1">
                  <a:off x="3560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18" name="直接连接符 113677"/>
                <p:cNvSpPr/>
                <p:nvPr/>
              </p:nvSpPr>
              <p:spPr>
                <a:xfrm flipV="1">
                  <a:off x="4059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19" name="直接连接符 113678"/>
                <p:cNvSpPr/>
                <p:nvPr/>
              </p:nvSpPr>
              <p:spPr>
                <a:xfrm flipV="1">
                  <a:off x="4558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20" name="直接连接符 113679"/>
                <p:cNvSpPr/>
                <p:nvPr/>
              </p:nvSpPr>
              <p:spPr>
                <a:xfrm flipV="1">
                  <a:off x="2064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21" name="直接连接符 113680"/>
                <p:cNvSpPr/>
                <p:nvPr/>
              </p:nvSpPr>
              <p:spPr>
                <a:xfrm flipV="1">
                  <a:off x="1565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47122" name="直接连接符 113681"/>
                <p:cNvSpPr/>
                <p:nvPr/>
              </p:nvSpPr>
              <p:spPr>
                <a:xfrm flipV="1">
                  <a:off x="1111" y="2296"/>
                  <a:ext cx="0" cy="45"/>
                </a:xfrm>
                <a:prstGeom prst="line">
                  <a:avLst/>
                </a:prstGeom>
                <a:ln w="571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47123" name="组合 16"/>
              <p:cNvGrpSpPr/>
              <p:nvPr/>
            </p:nvGrpSpPr>
            <p:grpSpPr>
              <a:xfrm>
                <a:off x="2433" y="6988"/>
                <a:ext cx="9755" cy="626"/>
                <a:chOff x="2433" y="6988"/>
                <a:chExt cx="9755" cy="626"/>
              </a:xfrm>
            </p:grpSpPr>
            <p:sp>
              <p:nvSpPr>
                <p:cNvPr id="47124" name="文本框 113682"/>
                <p:cNvSpPr txBox="1"/>
                <p:nvPr/>
              </p:nvSpPr>
              <p:spPr>
                <a:xfrm>
                  <a:off x="6290" y="6988"/>
                  <a:ext cx="1022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CCCC00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0</a:t>
                  </a:r>
                </a:p>
              </p:txBody>
            </p:sp>
            <p:sp>
              <p:nvSpPr>
                <p:cNvPr id="47125" name="文本框 113683"/>
                <p:cNvSpPr txBox="1"/>
                <p:nvPr/>
              </p:nvSpPr>
              <p:spPr>
                <a:xfrm>
                  <a:off x="7538" y="6988"/>
                  <a:ext cx="1022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1</a:t>
                  </a:r>
                </a:p>
              </p:txBody>
            </p:sp>
            <p:sp>
              <p:nvSpPr>
                <p:cNvPr id="47126" name="文本框 113684"/>
                <p:cNvSpPr txBox="1"/>
                <p:nvPr/>
              </p:nvSpPr>
              <p:spPr>
                <a:xfrm>
                  <a:off x="8785" y="6988"/>
                  <a:ext cx="1020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2</a:t>
                  </a:r>
                </a:p>
              </p:txBody>
            </p:sp>
            <p:sp>
              <p:nvSpPr>
                <p:cNvPr id="47127" name="文本框 113685"/>
                <p:cNvSpPr txBox="1"/>
                <p:nvPr/>
              </p:nvSpPr>
              <p:spPr>
                <a:xfrm>
                  <a:off x="10033" y="6988"/>
                  <a:ext cx="1020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3</a:t>
                  </a:r>
                </a:p>
              </p:txBody>
            </p:sp>
            <p:sp>
              <p:nvSpPr>
                <p:cNvPr id="47128" name="文本框 113686"/>
                <p:cNvSpPr txBox="1"/>
                <p:nvPr/>
              </p:nvSpPr>
              <p:spPr>
                <a:xfrm>
                  <a:off x="11168" y="6988"/>
                  <a:ext cx="1020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>
                      <a:solidFill>
                        <a:srgbClr val="0000FF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4</a:t>
                  </a:r>
                </a:p>
              </p:txBody>
            </p:sp>
            <p:sp>
              <p:nvSpPr>
                <p:cNvPr id="47129" name="文本框 113687"/>
                <p:cNvSpPr txBox="1"/>
                <p:nvPr/>
              </p:nvSpPr>
              <p:spPr>
                <a:xfrm>
                  <a:off x="4928" y="6988"/>
                  <a:ext cx="1475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 smtClean="0">
                      <a:solidFill>
                        <a:srgbClr val="A50021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–1</a:t>
                  </a:r>
                  <a:endParaRPr lang="en-US" altLang="zh-CN" b="1" dirty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7130" name="文本框 113688"/>
                <p:cNvSpPr txBox="1"/>
                <p:nvPr/>
              </p:nvSpPr>
              <p:spPr>
                <a:xfrm>
                  <a:off x="3568" y="6988"/>
                  <a:ext cx="1475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 smtClean="0">
                      <a:solidFill>
                        <a:srgbClr val="A50021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–2</a:t>
                  </a:r>
                  <a:endParaRPr lang="en-US" altLang="zh-CN" b="1" dirty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7131" name="文本框 113689"/>
                <p:cNvSpPr txBox="1"/>
                <p:nvPr/>
              </p:nvSpPr>
              <p:spPr>
                <a:xfrm>
                  <a:off x="2433" y="6988"/>
                  <a:ext cx="1475" cy="6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 dirty="0" smtClean="0">
                      <a:solidFill>
                        <a:srgbClr val="A50021"/>
                      </a:solidFill>
                      <a:latin typeface="Times New Roman" pitchFamily="18" charset="0"/>
                      <a:ea typeface="宋体" panose="02010600030101010101" pitchFamily="2" charset="-122"/>
                    </a:rPr>
                    <a:t>–3</a:t>
                  </a:r>
                  <a:endParaRPr lang="en-US" altLang="zh-CN" b="1" dirty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47132" name="文本框 17"/>
            <p:cNvSpPr txBox="1"/>
            <p:nvPr/>
          </p:nvSpPr>
          <p:spPr>
            <a:xfrm>
              <a:off x="12140" y="5497"/>
              <a:ext cx="648" cy="60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2800" dirty="0">
                  <a:latin typeface="宋体" pitchFamily="2" charset="-122"/>
                  <a:sym typeface="Arial" panose="020B0604020202020204" pitchFamily="34" charset="0"/>
                </a:rPr>
                <a:t>东</a:t>
              </a:r>
            </a:p>
          </p:txBody>
        </p:sp>
      </p:grpSp>
      <p:grpSp>
        <p:nvGrpSpPr>
          <p:cNvPr id="36" name="组合 4">
            <a:extLst>
              <a:ext uri="{FF2B5EF4-FFF2-40B4-BE49-F238E27FC236}">
                <a16:creationId xmlns="" xmlns:a16="http://schemas.microsoft.com/office/drawing/2014/main" id="{E8834767-42CB-42AA-9BB9-639850408C2D}"/>
              </a:ext>
            </a:extLst>
          </p:cNvPr>
          <p:cNvGrpSpPr>
            <a:grpSpLocks/>
          </p:cNvGrpSpPr>
          <p:nvPr/>
        </p:nvGrpSpPr>
        <p:grpSpPr bwMode="auto">
          <a:xfrm>
            <a:off x="3418240" y="1304242"/>
            <a:ext cx="2319591" cy="531240"/>
            <a:chOff x="3485" y="1168"/>
            <a:chExt cx="2739" cy="626"/>
          </a:xfrm>
        </p:grpSpPr>
        <p:sp>
          <p:nvSpPr>
            <p:cNvPr id="37" name="圆角矩形 36">
              <a:extLst>
                <a:ext uri="{FF2B5EF4-FFF2-40B4-BE49-F238E27FC236}">
                  <a16:creationId xmlns="" xmlns:a16="http://schemas.microsoft.com/office/drawing/2014/main" id="{8560262D-CCF3-4357-AE27-AA5E668E406D}"/>
                </a:ext>
              </a:extLst>
            </p:cNvPr>
            <p:cNvSpPr/>
            <p:nvPr/>
          </p:nvSpPr>
          <p:spPr>
            <a:xfrm>
              <a:off x="3485" y="1168"/>
              <a:ext cx="2739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3200" dirty="0">
                <a:ea typeface="黑体" panose="02010609060101010101" pitchFamily="49" charset="-122"/>
              </a:endParaRPr>
            </a:p>
          </p:txBody>
        </p:sp>
        <p:sp>
          <p:nvSpPr>
            <p:cNvPr id="38" name="矩形 1">
              <a:extLst>
                <a:ext uri="{FF2B5EF4-FFF2-40B4-BE49-F238E27FC236}">
                  <a16:creationId xmlns="" xmlns:a16="http://schemas.microsoft.com/office/drawing/2014/main" id="{1A1ACE70-1C34-4264-8B16-7D60DBA15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" y="1203"/>
              <a:ext cx="167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+mn-lt"/>
                  <a:ea typeface="黑体" panose="02010609060101010101" pitchFamily="49" charset="-122"/>
                </a:rPr>
                <a:t>知识点</a:t>
              </a:r>
            </a:p>
          </p:txBody>
        </p:sp>
      </p:grpSp>
      <p:pic>
        <p:nvPicPr>
          <p:cNvPr id="42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40483" y="4570018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75223" y="2106149"/>
            <a:ext cx="2245774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探究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1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167175" y="3125381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3" name="Text Box 14"/>
          <p:cNvSpPr txBox="1"/>
          <p:nvPr/>
        </p:nvSpPr>
        <p:spPr>
          <a:xfrm>
            <a:off x="2612614" y="1262645"/>
            <a:ext cx="9112334" cy="160043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如果小狗先向东行走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米，再继续向东行走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</a:rPr>
              <a:t>米，则小狗两次一共向哪个方向行走了多少米？</a:t>
            </a:r>
          </a:p>
        </p:txBody>
      </p:sp>
      <p:grpSp>
        <p:nvGrpSpPr>
          <p:cNvPr id="2" name="组合 6"/>
          <p:cNvGrpSpPr/>
          <p:nvPr/>
        </p:nvGrpSpPr>
        <p:grpSpPr>
          <a:xfrm>
            <a:off x="2542627" y="3610212"/>
            <a:ext cx="6984091" cy="681236"/>
            <a:chOff x="1758" y="6763"/>
            <a:chExt cx="11000" cy="1074"/>
          </a:xfrm>
        </p:grpSpPr>
        <p:grpSp>
          <p:nvGrpSpPr>
            <p:cNvPr id="48131" name="组合 113672"/>
            <p:cNvGrpSpPr/>
            <p:nvPr/>
          </p:nvGrpSpPr>
          <p:grpSpPr>
            <a:xfrm>
              <a:off x="1758" y="6763"/>
              <a:ext cx="11000" cy="113"/>
              <a:chOff x="657" y="2296"/>
              <a:chExt cx="4400" cy="45"/>
            </a:xfrm>
          </p:grpSpPr>
          <p:sp>
            <p:nvSpPr>
              <p:cNvPr id="48132" name="直接连接符 113673"/>
              <p:cNvSpPr/>
              <p:nvPr/>
            </p:nvSpPr>
            <p:spPr>
              <a:xfrm>
                <a:off x="657" y="2341"/>
                <a:ext cx="440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48133" name="直接连接符 113674"/>
              <p:cNvSpPr/>
              <p:nvPr/>
            </p:nvSpPr>
            <p:spPr>
              <a:xfrm flipV="1">
                <a:off x="2562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4" name="直接连接符 113675"/>
              <p:cNvSpPr/>
              <p:nvPr/>
            </p:nvSpPr>
            <p:spPr>
              <a:xfrm flipV="1">
                <a:off x="306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5" name="直接连接符 113676"/>
              <p:cNvSpPr/>
              <p:nvPr/>
            </p:nvSpPr>
            <p:spPr>
              <a:xfrm flipV="1">
                <a:off x="3560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6" name="直接连接符 113677"/>
              <p:cNvSpPr/>
              <p:nvPr/>
            </p:nvSpPr>
            <p:spPr>
              <a:xfrm flipV="1">
                <a:off x="4059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7" name="直接连接符 113678"/>
              <p:cNvSpPr/>
              <p:nvPr/>
            </p:nvSpPr>
            <p:spPr>
              <a:xfrm flipV="1">
                <a:off x="4558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8" name="直接连接符 113679"/>
              <p:cNvSpPr/>
              <p:nvPr/>
            </p:nvSpPr>
            <p:spPr>
              <a:xfrm flipV="1">
                <a:off x="2064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9" name="直接连接符 113680"/>
              <p:cNvSpPr/>
              <p:nvPr/>
            </p:nvSpPr>
            <p:spPr>
              <a:xfrm flipV="1">
                <a:off x="1565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40" name="直接连接符 113681"/>
              <p:cNvSpPr/>
              <p:nvPr/>
            </p:nvSpPr>
            <p:spPr>
              <a:xfrm flipV="1">
                <a:off x="111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8141" name="组合 16"/>
            <p:cNvGrpSpPr/>
            <p:nvPr/>
          </p:nvGrpSpPr>
          <p:grpSpPr>
            <a:xfrm>
              <a:off x="2433" y="6988"/>
              <a:ext cx="9755" cy="849"/>
              <a:chOff x="2433" y="6988"/>
              <a:chExt cx="9755" cy="849"/>
            </a:xfrm>
          </p:grpSpPr>
          <p:sp>
            <p:nvSpPr>
              <p:cNvPr id="48142" name="文本框 113682"/>
              <p:cNvSpPr txBox="1"/>
              <p:nvPr/>
            </p:nvSpPr>
            <p:spPr>
              <a:xfrm>
                <a:off x="6290" y="6988"/>
                <a:ext cx="10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CCCC00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0</a:t>
                </a:r>
              </a:p>
            </p:txBody>
          </p:sp>
          <p:sp>
            <p:nvSpPr>
              <p:cNvPr id="48143" name="文本框 113683"/>
              <p:cNvSpPr txBox="1"/>
              <p:nvPr/>
            </p:nvSpPr>
            <p:spPr>
              <a:xfrm>
                <a:off x="7538" y="6988"/>
                <a:ext cx="10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48144" name="文本框 113684"/>
              <p:cNvSpPr txBox="1"/>
              <p:nvPr/>
            </p:nvSpPr>
            <p:spPr>
              <a:xfrm>
                <a:off x="8785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48145" name="文本框 113685"/>
              <p:cNvSpPr txBox="1"/>
              <p:nvPr/>
            </p:nvSpPr>
            <p:spPr>
              <a:xfrm>
                <a:off x="10033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48146" name="文本框 113686"/>
              <p:cNvSpPr txBox="1"/>
              <p:nvPr/>
            </p:nvSpPr>
            <p:spPr>
              <a:xfrm>
                <a:off x="11168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48147" name="文本框 113687"/>
              <p:cNvSpPr txBox="1"/>
              <p:nvPr/>
            </p:nvSpPr>
            <p:spPr>
              <a:xfrm>
                <a:off x="4928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–1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48" name="文本框 113688"/>
              <p:cNvSpPr txBox="1"/>
              <p:nvPr/>
            </p:nvSpPr>
            <p:spPr>
              <a:xfrm>
                <a:off x="3568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–2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49" name="文本框 113689"/>
              <p:cNvSpPr txBox="1"/>
              <p:nvPr/>
            </p:nvSpPr>
            <p:spPr>
              <a:xfrm>
                <a:off x="2433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–3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9239" name="文本框 17"/>
          <p:cNvSpPr txBox="1"/>
          <p:nvPr/>
        </p:nvSpPr>
        <p:spPr>
          <a:xfrm>
            <a:off x="9274867" y="3025875"/>
            <a:ext cx="605215" cy="55412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2800" dirty="0">
                <a:latin typeface="宋体" pitchFamily="2" charset="-122"/>
                <a:sym typeface="宋体" panose="02010600030101010101" pitchFamily="2" charset="-122"/>
              </a:rPr>
              <a:t>东</a:t>
            </a:r>
          </a:p>
        </p:txBody>
      </p:sp>
      <p:sp>
        <p:nvSpPr>
          <p:cNvPr id="9241" name="Text Box 14"/>
          <p:cNvSpPr txBox="1"/>
          <p:nvPr/>
        </p:nvSpPr>
        <p:spPr>
          <a:xfrm>
            <a:off x="2332263" y="4828992"/>
            <a:ext cx="9858150" cy="7161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+mn-lt"/>
              </a:rPr>
              <a:t>    </a:t>
            </a:r>
            <a:r>
              <a:rPr lang="zh-CN" altLang="en-US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解：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小狗一共向东行走了（</a:t>
            </a: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2+1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）米</a:t>
            </a: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.</a:t>
            </a:r>
            <a:endParaRPr lang="zh-CN" altLang="en-US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42" name="Text Box 14"/>
          <p:cNvSpPr txBox="1"/>
          <p:nvPr/>
        </p:nvSpPr>
        <p:spPr>
          <a:xfrm>
            <a:off x="3337060" y="5571073"/>
            <a:ext cx="7849609" cy="79252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写成算式为 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+mn-lt"/>
              </a:rPr>
              <a:t>+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2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）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+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+mn-lt"/>
              </a:rPr>
              <a:t>+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1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）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=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+mn-lt"/>
              </a:rPr>
              <a:t>+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（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2+1</a:t>
            </a:r>
            <a:r>
              <a:rPr lang="zh-CN" altLang="en-US" dirty="0">
                <a:latin typeface="宋体" pitchFamily="2" charset="-122"/>
                <a:ea typeface="宋体" pitchFamily="2" charset="-122"/>
                <a:cs typeface="+mn-lt"/>
              </a:rPr>
              <a:t>）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（米）</a:t>
            </a:r>
          </a:p>
        </p:txBody>
      </p:sp>
      <p:grpSp>
        <p:nvGrpSpPr>
          <p:cNvPr id="6" name="组合 2"/>
          <p:cNvGrpSpPr/>
          <p:nvPr/>
        </p:nvGrpSpPr>
        <p:grpSpPr>
          <a:xfrm>
            <a:off x="5562717" y="3595390"/>
            <a:ext cx="1602109" cy="700780"/>
            <a:chOff x="6293" y="6033"/>
            <a:chExt cx="2522" cy="1101"/>
          </a:xfrm>
        </p:grpSpPr>
        <p:cxnSp>
          <p:nvCxnSpPr>
            <p:cNvPr id="48155" name="直接连接符 27"/>
            <p:cNvCxnSpPr/>
            <p:nvPr/>
          </p:nvCxnSpPr>
          <p:spPr>
            <a:xfrm>
              <a:off x="8787" y="6174"/>
              <a:ext cx="6" cy="961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8156" name="组合 1"/>
            <p:cNvGrpSpPr/>
            <p:nvPr/>
          </p:nvGrpSpPr>
          <p:grpSpPr>
            <a:xfrm>
              <a:off x="6293" y="6033"/>
              <a:ext cx="2522" cy="872"/>
              <a:chOff x="6293" y="6033"/>
              <a:chExt cx="2522" cy="872"/>
            </a:xfrm>
          </p:grpSpPr>
          <p:cxnSp>
            <p:nvCxnSpPr>
              <p:cNvPr id="48157" name="直接箭头连接符 24"/>
              <p:cNvCxnSpPr/>
              <p:nvPr/>
            </p:nvCxnSpPr>
            <p:spPr>
              <a:xfrm>
                <a:off x="6293" y="6855"/>
                <a:ext cx="2522" cy="0"/>
              </a:xfrm>
              <a:prstGeom prst="straightConnector1">
                <a:avLst/>
              </a:prstGeom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</p:spPr>
          </p:cxnSp>
          <p:cxnSp>
            <p:nvCxnSpPr>
              <p:cNvPr id="48158" name="直接连接符 28"/>
              <p:cNvCxnSpPr/>
              <p:nvPr/>
            </p:nvCxnSpPr>
            <p:spPr>
              <a:xfrm>
                <a:off x="6298" y="6033"/>
                <a:ext cx="27" cy="872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" name="组合 3"/>
          <p:cNvGrpSpPr/>
          <p:nvPr/>
        </p:nvGrpSpPr>
        <p:grpSpPr>
          <a:xfrm>
            <a:off x="7145778" y="3610210"/>
            <a:ext cx="795763" cy="770645"/>
            <a:chOff x="8787" y="6055"/>
            <a:chExt cx="1253" cy="1214"/>
          </a:xfrm>
        </p:grpSpPr>
        <p:cxnSp>
          <p:nvCxnSpPr>
            <p:cNvPr id="48160" name="直接连接符 23"/>
            <p:cNvCxnSpPr/>
            <p:nvPr/>
          </p:nvCxnSpPr>
          <p:spPr>
            <a:xfrm>
              <a:off x="10040" y="6055"/>
              <a:ext cx="0" cy="121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161" name="直接箭头连接符 29"/>
            <p:cNvCxnSpPr/>
            <p:nvPr/>
          </p:nvCxnSpPr>
          <p:spPr>
            <a:xfrm>
              <a:off x="8787" y="7195"/>
              <a:ext cx="1248" cy="0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  <p:pic>
        <p:nvPicPr>
          <p:cNvPr id="51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10329" y="3171957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47950" y="1377029"/>
            <a:ext cx="2297766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926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45679E-6 L 0.125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24 L 0.06302 0.000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1" grpId="0"/>
      <p:bldP spid="9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Text Box 14"/>
          <p:cNvSpPr txBox="1"/>
          <p:nvPr/>
        </p:nvSpPr>
        <p:spPr>
          <a:xfrm>
            <a:off x="2618665" y="1263481"/>
            <a:ext cx="9091471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如果小狗先向西行走</a:t>
            </a:r>
            <a:r>
              <a:rPr lang="en-US" altLang="zh-CN" sz="3200" dirty="0"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米，再继续向西行走</a:t>
            </a:r>
            <a:r>
              <a:rPr lang="en-US" altLang="zh-CN" sz="3200" dirty="0"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dirty="0"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米，则小狗两次一共向哪个方向行走了多少米？</a:t>
            </a:r>
          </a:p>
        </p:txBody>
      </p:sp>
      <p:grpSp>
        <p:nvGrpSpPr>
          <p:cNvPr id="2" name="组合 6"/>
          <p:cNvGrpSpPr/>
          <p:nvPr/>
        </p:nvGrpSpPr>
        <p:grpSpPr>
          <a:xfrm>
            <a:off x="3083586" y="3585891"/>
            <a:ext cx="6984091" cy="681606"/>
            <a:chOff x="1758" y="6763"/>
            <a:chExt cx="11000" cy="1071"/>
          </a:xfrm>
        </p:grpSpPr>
        <p:grpSp>
          <p:nvGrpSpPr>
            <p:cNvPr id="49155" name="组合 113672"/>
            <p:cNvGrpSpPr/>
            <p:nvPr/>
          </p:nvGrpSpPr>
          <p:grpSpPr>
            <a:xfrm>
              <a:off x="1758" y="6763"/>
              <a:ext cx="11000" cy="113"/>
              <a:chOff x="657" y="2296"/>
              <a:chExt cx="4400" cy="45"/>
            </a:xfrm>
          </p:grpSpPr>
          <p:sp>
            <p:nvSpPr>
              <p:cNvPr id="49156" name="直接连接符 113673"/>
              <p:cNvSpPr/>
              <p:nvPr/>
            </p:nvSpPr>
            <p:spPr>
              <a:xfrm>
                <a:off x="657" y="2341"/>
                <a:ext cx="440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49157" name="直接连接符 113674"/>
              <p:cNvSpPr/>
              <p:nvPr/>
            </p:nvSpPr>
            <p:spPr>
              <a:xfrm flipV="1">
                <a:off x="2562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58" name="直接连接符 113675"/>
              <p:cNvSpPr/>
              <p:nvPr/>
            </p:nvSpPr>
            <p:spPr>
              <a:xfrm flipV="1">
                <a:off x="306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59" name="直接连接符 113676"/>
              <p:cNvSpPr/>
              <p:nvPr/>
            </p:nvSpPr>
            <p:spPr>
              <a:xfrm flipV="1">
                <a:off x="3560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60" name="直接连接符 113677"/>
              <p:cNvSpPr/>
              <p:nvPr/>
            </p:nvSpPr>
            <p:spPr>
              <a:xfrm flipV="1">
                <a:off x="4059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61" name="直接连接符 113678"/>
              <p:cNvSpPr/>
              <p:nvPr/>
            </p:nvSpPr>
            <p:spPr>
              <a:xfrm flipV="1">
                <a:off x="4558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62" name="直接连接符 113679"/>
              <p:cNvSpPr/>
              <p:nvPr/>
            </p:nvSpPr>
            <p:spPr>
              <a:xfrm flipV="1">
                <a:off x="2064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63" name="直接连接符 113680"/>
              <p:cNvSpPr/>
              <p:nvPr/>
            </p:nvSpPr>
            <p:spPr>
              <a:xfrm flipV="1">
                <a:off x="1565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64" name="直接连接符 113681"/>
              <p:cNvSpPr/>
              <p:nvPr/>
            </p:nvSpPr>
            <p:spPr>
              <a:xfrm flipV="1">
                <a:off x="111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9165" name="组合 16"/>
            <p:cNvGrpSpPr/>
            <p:nvPr/>
          </p:nvGrpSpPr>
          <p:grpSpPr>
            <a:xfrm>
              <a:off x="2433" y="6988"/>
              <a:ext cx="9755" cy="846"/>
              <a:chOff x="2433" y="6988"/>
              <a:chExt cx="9755" cy="846"/>
            </a:xfrm>
          </p:grpSpPr>
          <p:sp>
            <p:nvSpPr>
              <p:cNvPr id="49166" name="文本框 113682"/>
              <p:cNvSpPr txBox="1"/>
              <p:nvPr/>
            </p:nvSpPr>
            <p:spPr>
              <a:xfrm>
                <a:off x="6290" y="6988"/>
                <a:ext cx="1022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CCCC00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0</a:t>
                </a:r>
              </a:p>
            </p:txBody>
          </p:sp>
          <p:sp>
            <p:nvSpPr>
              <p:cNvPr id="49167" name="文本框 113683"/>
              <p:cNvSpPr txBox="1"/>
              <p:nvPr/>
            </p:nvSpPr>
            <p:spPr>
              <a:xfrm>
                <a:off x="7538" y="6988"/>
                <a:ext cx="1022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49168" name="文本框 113684"/>
              <p:cNvSpPr txBox="1"/>
              <p:nvPr/>
            </p:nvSpPr>
            <p:spPr>
              <a:xfrm>
                <a:off x="8785" y="6988"/>
                <a:ext cx="1020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49169" name="文本框 113685"/>
              <p:cNvSpPr txBox="1"/>
              <p:nvPr/>
            </p:nvSpPr>
            <p:spPr>
              <a:xfrm>
                <a:off x="10033" y="6988"/>
                <a:ext cx="1020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49170" name="文本框 113686"/>
              <p:cNvSpPr txBox="1"/>
              <p:nvPr/>
            </p:nvSpPr>
            <p:spPr>
              <a:xfrm>
                <a:off x="11168" y="6988"/>
                <a:ext cx="1020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49171" name="文本框 113687"/>
              <p:cNvSpPr txBox="1"/>
              <p:nvPr/>
            </p:nvSpPr>
            <p:spPr>
              <a:xfrm>
                <a:off x="4928" y="6988"/>
                <a:ext cx="1475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–1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72" name="文本框 113688"/>
              <p:cNvSpPr txBox="1"/>
              <p:nvPr/>
            </p:nvSpPr>
            <p:spPr>
              <a:xfrm>
                <a:off x="3568" y="6988"/>
                <a:ext cx="1475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–2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73" name="文本框 113689"/>
              <p:cNvSpPr txBox="1"/>
              <p:nvPr/>
            </p:nvSpPr>
            <p:spPr>
              <a:xfrm>
                <a:off x="2433" y="6988"/>
                <a:ext cx="1475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–3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0263" name="文本框 17"/>
          <p:cNvSpPr txBox="1"/>
          <p:nvPr/>
        </p:nvSpPr>
        <p:spPr>
          <a:xfrm>
            <a:off x="9815826" y="3293722"/>
            <a:ext cx="262433" cy="1418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东</a:t>
            </a: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48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980" y="3141286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" name="直接连接符 20"/>
          <p:cNvCxnSpPr/>
          <p:nvPr/>
        </p:nvCxnSpPr>
        <p:spPr>
          <a:xfrm flipH="1">
            <a:off x="6122723" y="3657873"/>
            <a:ext cx="0" cy="787582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箭头连接符 21"/>
          <p:cNvCxnSpPr/>
          <p:nvPr/>
        </p:nvCxnSpPr>
        <p:spPr>
          <a:xfrm flipH="1">
            <a:off x="4507918" y="4445456"/>
            <a:ext cx="1621156" cy="10585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连接符 22"/>
          <p:cNvCxnSpPr/>
          <p:nvPr/>
        </p:nvCxnSpPr>
        <p:spPr>
          <a:xfrm flipH="1">
            <a:off x="4524849" y="3670575"/>
            <a:ext cx="0" cy="78546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直接连接符 31"/>
          <p:cNvCxnSpPr/>
          <p:nvPr/>
        </p:nvCxnSpPr>
        <p:spPr>
          <a:xfrm flipH="1">
            <a:off x="3801044" y="3585889"/>
            <a:ext cx="4233" cy="94001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直接箭头连接符 32"/>
          <p:cNvCxnSpPr/>
          <p:nvPr/>
        </p:nvCxnSpPr>
        <p:spPr>
          <a:xfrm flipH="1" flipV="1">
            <a:off x="3805276" y="4195630"/>
            <a:ext cx="719573" cy="0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6" name="Text Box 14"/>
          <p:cNvSpPr txBox="1"/>
          <p:nvPr/>
        </p:nvSpPr>
        <p:spPr>
          <a:xfrm>
            <a:off x="1717667" y="4840571"/>
            <a:ext cx="9610109" cy="146193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两次行走后，小狗向西走了（</a:t>
            </a: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2+1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）米</a:t>
            </a: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                </a:t>
            </a:r>
          </a:p>
        </p:txBody>
      </p:sp>
      <p:sp>
        <p:nvSpPr>
          <p:cNvPr id="27" name="Text Box 14"/>
          <p:cNvSpPr txBox="1"/>
          <p:nvPr/>
        </p:nvSpPr>
        <p:spPr>
          <a:xfrm>
            <a:off x="3259364" y="5594688"/>
            <a:ext cx="8715739" cy="707818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写成算式为（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+mn-lt"/>
              </a:rPr>
              <a:t>–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 2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）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+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+mn-lt"/>
              </a:rPr>
              <a:t>–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 1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）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=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+mn-lt"/>
              </a:rPr>
              <a:t>–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（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+mn-lt"/>
              </a:rPr>
              <a:t>2 + 1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+mn-lt"/>
              </a:rPr>
              <a:t>）（米）</a:t>
            </a:r>
          </a:p>
        </p:txBody>
      </p:sp>
      <p:pic>
        <p:nvPicPr>
          <p:cNvPr id="44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788" y="3156106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03384" y="1411820"/>
            <a:ext cx="2511017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142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5679E-6 L -0.13212 0.00217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20988E-6 L -0.05816 0.00031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3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/>
          <p:nvPr/>
        </p:nvGrpSpPr>
        <p:grpSpPr>
          <a:xfrm>
            <a:off x="2799140" y="2202870"/>
            <a:ext cx="7575834" cy="1873480"/>
            <a:chOff x="2078" y="2584"/>
            <a:chExt cx="11932" cy="2946"/>
          </a:xfrm>
        </p:grpSpPr>
        <p:sp>
          <p:nvSpPr>
            <p:cNvPr id="50188" name="Text Box 14"/>
            <p:cNvSpPr txBox="1"/>
            <p:nvPr/>
          </p:nvSpPr>
          <p:spPr>
            <a:xfrm>
              <a:off x="2078" y="2584"/>
              <a:ext cx="11870" cy="13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2+1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0189" name="Text Box 14"/>
            <p:cNvSpPr txBox="1"/>
            <p:nvPr/>
          </p:nvSpPr>
          <p:spPr>
            <a:xfrm>
              <a:off x="2140" y="4177"/>
              <a:ext cx="11870" cy="13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2+1</a:t>
              </a:r>
              <a:r>
                <a:rPr lang="zh-CN" alt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</a:t>
              </a:r>
              <a:r>
                <a:rPr lang="en-US" altLang="zh-CN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en-US" altLang="zh-CN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5" name="组合 7"/>
          <p:cNvGrpSpPr/>
          <p:nvPr/>
        </p:nvGrpSpPr>
        <p:grpSpPr>
          <a:xfrm>
            <a:off x="3341358" y="1268223"/>
            <a:ext cx="6011746" cy="874964"/>
            <a:chOff x="3128" y="1721"/>
            <a:chExt cx="6623" cy="1379"/>
          </a:xfrm>
        </p:grpSpPr>
        <p:sp>
          <p:nvSpPr>
            <p:cNvPr id="50191" name="Text Box 14"/>
            <p:cNvSpPr txBox="1"/>
            <p:nvPr/>
          </p:nvSpPr>
          <p:spPr>
            <a:xfrm>
              <a:off x="3128" y="1727"/>
              <a:ext cx="1414" cy="135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加数</a:t>
              </a:r>
            </a:p>
          </p:txBody>
        </p:sp>
        <p:sp>
          <p:nvSpPr>
            <p:cNvPr id="50192" name="Text Box 14"/>
            <p:cNvSpPr txBox="1"/>
            <p:nvPr/>
          </p:nvSpPr>
          <p:spPr>
            <a:xfrm>
              <a:off x="4832" y="1741"/>
              <a:ext cx="1389" cy="13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加数</a:t>
              </a:r>
            </a:p>
          </p:txBody>
        </p:sp>
        <p:sp>
          <p:nvSpPr>
            <p:cNvPr id="50193" name="Text Box 14"/>
            <p:cNvSpPr txBox="1"/>
            <p:nvPr/>
          </p:nvSpPr>
          <p:spPr>
            <a:xfrm>
              <a:off x="8531" y="1721"/>
              <a:ext cx="1220" cy="13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和</a:t>
              </a:r>
            </a:p>
          </p:txBody>
        </p:sp>
      </p:grpSp>
      <p:sp>
        <p:nvSpPr>
          <p:cNvPr id="10" name="Text Box 14"/>
          <p:cNvSpPr txBox="1"/>
          <p:nvPr/>
        </p:nvSpPr>
        <p:spPr>
          <a:xfrm>
            <a:off x="3149820" y="4100169"/>
            <a:ext cx="7536468" cy="860413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你从上面两个式子中发现了什么？          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869704" y="2853163"/>
            <a:ext cx="273992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直接连接符 23"/>
          <p:cNvCxnSpPr/>
          <p:nvPr/>
        </p:nvCxnSpPr>
        <p:spPr>
          <a:xfrm>
            <a:off x="5429161" y="2853163"/>
            <a:ext cx="178835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直接连接符 24"/>
          <p:cNvCxnSpPr/>
          <p:nvPr/>
        </p:nvCxnSpPr>
        <p:spPr>
          <a:xfrm flipV="1">
            <a:off x="6920599" y="2853163"/>
            <a:ext cx="721690" cy="8469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直接连接符 25"/>
          <p:cNvCxnSpPr/>
          <p:nvPr/>
        </p:nvCxnSpPr>
        <p:spPr>
          <a:xfrm flipV="1">
            <a:off x="6949546" y="3886336"/>
            <a:ext cx="721690" cy="10586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" name="直接连接符 26"/>
          <p:cNvCxnSpPr/>
          <p:nvPr/>
        </p:nvCxnSpPr>
        <p:spPr>
          <a:xfrm>
            <a:off x="5372459" y="3886336"/>
            <a:ext cx="283326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" name="直接连接符 27"/>
          <p:cNvCxnSpPr/>
          <p:nvPr/>
        </p:nvCxnSpPr>
        <p:spPr>
          <a:xfrm>
            <a:off x="3912229" y="3860930"/>
            <a:ext cx="203115" cy="0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文本框 34"/>
          <p:cNvSpPr txBox="1"/>
          <p:nvPr/>
        </p:nvSpPr>
        <p:spPr>
          <a:xfrm>
            <a:off x="1680984" y="5693886"/>
            <a:ext cx="9114984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sym typeface="宋体" panose="02010600030101010101" pitchFamily="2" charset="-122"/>
              </a:rPr>
              <a:t>同号两数相加，取相同的符号，并把绝对值相加</a:t>
            </a:r>
            <a:r>
              <a:rPr lang="en-US" altLang="zh-CN" sz="3200" dirty="0">
                <a:latin typeface="宋体" panose="02010600030101010101" pitchFamily="2" charset="-122"/>
                <a:sym typeface="宋体" panose="02010600030101010101" pitchFamily="2" charset="-122"/>
              </a:rPr>
              <a:t>.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051253" y="4939713"/>
            <a:ext cx="3916170" cy="613975"/>
          </a:xfrm>
          <a:prstGeom prst="rect">
            <a:avLst/>
          </a:prstGeom>
          <a:solidFill>
            <a:srgbClr val="ADEBEB"/>
          </a:solidFill>
          <a:ln w="9525" cap="flat" cmpd="sng">
            <a:solidFill>
              <a:srgbClr val="EEF12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有理数加法法则一：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9906" y="1404017"/>
            <a:ext cx="2352279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比一比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661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5" grpId="0"/>
      <p:bldP spid="3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Text Box 14"/>
          <p:cNvSpPr txBox="1"/>
          <p:nvPr/>
        </p:nvSpPr>
        <p:spPr>
          <a:xfrm>
            <a:off x="2637285" y="1235734"/>
            <a:ext cx="8982681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如果小狗先向西行走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米，再继续向东行走</a:t>
            </a:r>
            <a:r>
              <a:rPr lang="en-US" altLang="zh-CN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米，则小狗两次一共向哪个方向行走了多少米？</a:t>
            </a:r>
          </a:p>
        </p:txBody>
      </p:sp>
      <p:grpSp>
        <p:nvGrpSpPr>
          <p:cNvPr id="2" name="组合 6"/>
          <p:cNvGrpSpPr/>
          <p:nvPr/>
        </p:nvGrpSpPr>
        <p:grpSpPr>
          <a:xfrm>
            <a:off x="2667062" y="3478065"/>
            <a:ext cx="6984091" cy="681238"/>
            <a:chOff x="1758" y="6763"/>
            <a:chExt cx="11000" cy="1074"/>
          </a:xfrm>
        </p:grpSpPr>
        <p:grpSp>
          <p:nvGrpSpPr>
            <p:cNvPr id="51203" name="组合 113672"/>
            <p:cNvGrpSpPr/>
            <p:nvPr/>
          </p:nvGrpSpPr>
          <p:grpSpPr>
            <a:xfrm>
              <a:off x="1758" y="6763"/>
              <a:ext cx="11000" cy="113"/>
              <a:chOff x="657" y="2296"/>
              <a:chExt cx="4400" cy="45"/>
            </a:xfrm>
          </p:grpSpPr>
          <p:sp>
            <p:nvSpPr>
              <p:cNvPr id="51204" name="直接连接符 113673"/>
              <p:cNvSpPr/>
              <p:nvPr/>
            </p:nvSpPr>
            <p:spPr>
              <a:xfrm>
                <a:off x="657" y="2341"/>
                <a:ext cx="440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51205" name="直接连接符 113674"/>
              <p:cNvSpPr/>
              <p:nvPr/>
            </p:nvSpPr>
            <p:spPr>
              <a:xfrm flipV="1">
                <a:off x="2562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06" name="直接连接符 113675"/>
              <p:cNvSpPr/>
              <p:nvPr/>
            </p:nvSpPr>
            <p:spPr>
              <a:xfrm flipV="1">
                <a:off x="306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07" name="直接连接符 113676"/>
              <p:cNvSpPr/>
              <p:nvPr/>
            </p:nvSpPr>
            <p:spPr>
              <a:xfrm flipV="1">
                <a:off x="3560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08" name="直接连接符 113677"/>
              <p:cNvSpPr/>
              <p:nvPr/>
            </p:nvSpPr>
            <p:spPr>
              <a:xfrm flipV="1">
                <a:off x="4059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09" name="直接连接符 113678"/>
              <p:cNvSpPr/>
              <p:nvPr/>
            </p:nvSpPr>
            <p:spPr>
              <a:xfrm flipV="1">
                <a:off x="4558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10" name="直接连接符 113679"/>
              <p:cNvSpPr/>
              <p:nvPr/>
            </p:nvSpPr>
            <p:spPr>
              <a:xfrm flipV="1">
                <a:off x="2064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11" name="直接连接符 113680"/>
              <p:cNvSpPr/>
              <p:nvPr/>
            </p:nvSpPr>
            <p:spPr>
              <a:xfrm flipV="1">
                <a:off x="1565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1212" name="直接连接符 113681"/>
              <p:cNvSpPr/>
              <p:nvPr/>
            </p:nvSpPr>
            <p:spPr>
              <a:xfrm flipV="1">
                <a:off x="111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51213" name="组合 16"/>
            <p:cNvGrpSpPr/>
            <p:nvPr/>
          </p:nvGrpSpPr>
          <p:grpSpPr>
            <a:xfrm>
              <a:off x="2433" y="6988"/>
              <a:ext cx="9755" cy="849"/>
              <a:chOff x="2433" y="6988"/>
              <a:chExt cx="9755" cy="849"/>
            </a:xfrm>
          </p:grpSpPr>
          <p:sp>
            <p:nvSpPr>
              <p:cNvPr id="51214" name="文本框 113682"/>
              <p:cNvSpPr txBox="1"/>
              <p:nvPr/>
            </p:nvSpPr>
            <p:spPr>
              <a:xfrm>
                <a:off x="6290" y="6988"/>
                <a:ext cx="10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CCCC00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0</a:t>
                </a:r>
              </a:p>
            </p:txBody>
          </p:sp>
          <p:sp>
            <p:nvSpPr>
              <p:cNvPr id="51215" name="文本框 113683"/>
              <p:cNvSpPr txBox="1"/>
              <p:nvPr/>
            </p:nvSpPr>
            <p:spPr>
              <a:xfrm>
                <a:off x="7538" y="6988"/>
                <a:ext cx="10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51216" name="文本框 113684"/>
              <p:cNvSpPr txBox="1"/>
              <p:nvPr/>
            </p:nvSpPr>
            <p:spPr>
              <a:xfrm>
                <a:off x="8785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51217" name="文本框 113685"/>
              <p:cNvSpPr txBox="1"/>
              <p:nvPr/>
            </p:nvSpPr>
            <p:spPr>
              <a:xfrm>
                <a:off x="10033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51218" name="文本框 113686"/>
              <p:cNvSpPr txBox="1"/>
              <p:nvPr/>
            </p:nvSpPr>
            <p:spPr>
              <a:xfrm>
                <a:off x="11168" y="6988"/>
                <a:ext cx="1020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51219" name="文本框 113687"/>
              <p:cNvSpPr txBox="1"/>
              <p:nvPr/>
            </p:nvSpPr>
            <p:spPr>
              <a:xfrm>
                <a:off x="4928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–1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20" name="文本框 113688"/>
              <p:cNvSpPr txBox="1"/>
              <p:nvPr/>
            </p:nvSpPr>
            <p:spPr>
              <a:xfrm>
                <a:off x="2595" y="6988"/>
                <a:ext cx="2222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–3     –2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21" name="文本框 113689"/>
              <p:cNvSpPr txBox="1"/>
              <p:nvPr/>
            </p:nvSpPr>
            <p:spPr>
              <a:xfrm>
                <a:off x="2433" y="6988"/>
                <a:ext cx="1475" cy="84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4359" name="文本框 17"/>
          <p:cNvSpPr txBox="1"/>
          <p:nvPr/>
        </p:nvSpPr>
        <p:spPr>
          <a:xfrm>
            <a:off x="9399302" y="3183779"/>
            <a:ext cx="260317" cy="14184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东</a:t>
            </a: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5689269" y="3560633"/>
            <a:ext cx="2116" cy="78546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箭头连接符 21"/>
          <p:cNvCxnSpPr/>
          <p:nvPr/>
        </p:nvCxnSpPr>
        <p:spPr>
          <a:xfrm flipH="1">
            <a:off x="3382403" y="4337629"/>
            <a:ext cx="2306866" cy="8469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连接符 22"/>
          <p:cNvCxnSpPr/>
          <p:nvPr/>
        </p:nvCxnSpPr>
        <p:spPr>
          <a:xfrm flipH="1">
            <a:off x="3386635" y="3619914"/>
            <a:ext cx="0" cy="787582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直接箭头连接符 4"/>
          <p:cNvCxnSpPr/>
          <p:nvPr/>
        </p:nvCxnSpPr>
        <p:spPr>
          <a:xfrm>
            <a:off x="3367587" y="4130148"/>
            <a:ext cx="1525919" cy="0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6" name="直接连接符 5"/>
          <p:cNvCxnSpPr/>
          <p:nvPr/>
        </p:nvCxnSpPr>
        <p:spPr>
          <a:xfrm flipH="1">
            <a:off x="4899854" y="3478064"/>
            <a:ext cx="2117" cy="785466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 Box 14"/>
          <p:cNvSpPr txBox="1"/>
          <p:nvPr/>
        </p:nvSpPr>
        <p:spPr>
          <a:xfrm>
            <a:off x="2269671" y="4871184"/>
            <a:ext cx="9121646" cy="71615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+mn-lt"/>
              </a:rPr>
              <a:t>   </a:t>
            </a:r>
            <a:r>
              <a:rPr lang="zh-CN" altLang="en-US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解：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小狗两次一共向西走了（</a:t>
            </a: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3–2</a:t>
            </a: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）米</a:t>
            </a:r>
            <a:r>
              <a:rPr lang="en-US" altLang="zh-CN" dirty="0">
                <a:latin typeface="Times New Roman" pitchFamily="18" charset="0"/>
                <a:ea typeface="宋体" pitchFamily="2" charset="-122"/>
              </a:rPr>
              <a:t>. </a:t>
            </a:r>
            <a:endParaRPr lang="zh-CN" altLang="en-US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" name="Text Box 14"/>
          <p:cNvSpPr txBox="1"/>
          <p:nvPr/>
        </p:nvSpPr>
        <p:spPr>
          <a:xfrm>
            <a:off x="3176299" y="5611280"/>
            <a:ext cx="7536468" cy="707818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Times New Roman" pitchFamily="18" charset="0"/>
                <a:ea typeface="宋体" pitchFamily="2" charset="-122"/>
              </a:rPr>
              <a:t>用算式表示为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–3+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+2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 –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3–2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）（米）</a:t>
            </a:r>
          </a:p>
        </p:txBody>
      </p:sp>
      <p:pic>
        <p:nvPicPr>
          <p:cNvPr id="38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270" y="3010173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972245" y="2989002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74479" y="1351266"/>
            <a:ext cx="2297766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434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89 -0.003981 L -0.181458 0.000000 " pathEditMode="relative" rAng="0" ptsTypes="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3951E-6 L 0.12205 0.0040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Text Box 14"/>
          <p:cNvSpPr txBox="1"/>
          <p:nvPr/>
        </p:nvSpPr>
        <p:spPr>
          <a:xfrm>
            <a:off x="2734439" y="1225597"/>
            <a:ext cx="8947818" cy="160080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+mn-lt"/>
                <a:ea typeface="楷体" panose="02010609060101010101" pitchFamily="49" charset="-122"/>
              </a:rPr>
              <a:t>如果小狗先向西行走</a:t>
            </a:r>
            <a:r>
              <a:rPr lang="en-US" altLang="zh-CN" sz="3200" dirty="0">
                <a:latin typeface="+mn-lt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latin typeface="+mn-lt"/>
                <a:ea typeface="楷体" panose="02010609060101010101" pitchFamily="49" charset="-122"/>
              </a:rPr>
              <a:t>米，再继续向东行走</a:t>
            </a:r>
            <a:r>
              <a:rPr lang="en-US" altLang="zh-CN" sz="3200" dirty="0">
                <a:latin typeface="+mn-lt"/>
                <a:ea typeface="楷体" panose="02010609060101010101" pitchFamily="49" charset="-122"/>
              </a:rPr>
              <a:t>3</a:t>
            </a:r>
            <a:r>
              <a:rPr lang="zh-CN" altLang="en-US" sz="3200" dirty="0">
                <a:latin typeface="+mn-lt"/>
                <a:ea typeface="楷体" panose="02010609060101010101" pitchFamily="49" charset="-122"/>
              </a:rPr>
              <a:t>米，则小狗两次一共向哪个方向行走了多少米？</a:t>
            </a:r>
          </a:p>
        </p:txBody>
      </p:sp>
      <p:grpSp>
        <p:nvGrpSpPr>
          <p:cNvPr id="2" name="组合 8"/>
          <p:cNvGrpSpPr/>
          <p:nvPr/>
        </p:nvGrpSpPr>
        <p:grpSpPr>
          <a:xfrm>
            <a:off x="2969375" y="3596131"/>
            <a:ext cx="6984091" cy="681606"/>
            <a:chOff x="1758" y="6763"/>
            <a:chExt cx="11000" cy="1071"/>
          </a:xfrm>
        </p:grpSpPr>
        <p:grpSp>
          <p:nvGrpSpPr>
            <p:cNvPr id="52227" name="组合 113672"/>
            <p:cNvGrpSpPr/>
            <p:nvPr/>
          </p:nvGrpSpPr>
          <p:grpSpPr>
            <a:xfrm>
              <a:off x="1758" y="6763"/>
              <a:ext cx="11000" cy="113"/>
              <a:chOff x="657" y="2296"/>
              <a:chExt cx="4400" cy="45"/>
            </a:xfrm>
          </p:grpSpPr>
          <p:sp>
            <p:nvSpPr>
              <p:cNvPr id="52228" name="直接连接符 113673"/>
              <p:cNvSpPr/>
              <p:nvPr/>
            </p:nvSpPr>
            <p:spPr>
              <a:xfrm>
                <a:off x="657" y="2341"/>
                <a:ext cx="4400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52229" name="直接连接符 113674"/>
              <p:cNvSpPr/>
              <p:nvPr/>
            </p:nvSpPr>
            <p:spPr>
              <a:xfrm flipV="1">
                <a:off x="2562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0" name="直接连接符 113675"/>
              <p:cNvSpPr/>
              <p:nvPr/>
            </p:nvSpPr>
            <p:spPr>
              <a:xfrm flipV="1">
                <a:off x="306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1" name="直接连接符 113676"/>
              <p:cNvSpPr/>
              <p:nvPr/>
            </p:nvSpPr>
            <p:spPr>
              <a:xfrm flipV="1">
                <a:off x="3560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2" name="直接连接符 113677"/>
              <p:cNvSpPr/>
              <p:nvPr/>
            </p:nvSpPr>
            <p:spPr>
              <a:xfrm flipV="1">
                <a:off x="4059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3" name="直接连接符 113678"/>
              <p:cNvSpPr/>
              <p:nvPr/>
            </p:nvSpPr>
            <p:spPr>
              <a:xfrm flipV="1">
                <a:off x="4558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4" name="直接连接符 113679"/>
              <p:cNvSpPr/>
              <p:nvPr/>
            </p:nvSpPr>
            <p:spPr>
              <a:xfrm flipV="1">
                <a:off x="2064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5" name="直接连接符 113680"/>
              <p:cNvSpPr/>
              <p:nvPr/>
            </p:nvSpPr>
            <p:spPr>
              <a:xfrm flipV="1">
                <a:off x="1565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2236" name="直接连接符 113681"/>
              <p:cNvSpPr/>
              <p:nvPr/>
            </p:nvSpPr>
            <p:spPr>
              <a:xfrm flipV="1">
                <a:off x="1111" y="2296"/>
                <a:ext cx="0" cy="45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52237" name="组合 16"/>
            <p:cNvGrpSpPr/>
            <p:nvPr/>
          </p:nvGrpSpPr>
          <p:grpSpPr>
            <a:xfrm>
              <a:off x="2433" y="6988"/>
              <a:ext cx="9755" cy="846"/>
              <a:chOff x="2433" y="6988"/>
              <a:chExt cx="9755" cy="846"/>
            </a:xfrm>
          </p:grpSpPr>
          <p:sp>
            <p:nvSpPr>
              <p:cNvPr id="52238" name="文本框 113682"/>
              <p:cNvSpPr txBox="1"/>
              <p:nvPr/>
            </p:nvSpPr>
            <p:spPr>
              <a:xfrm>
                <a:off x="6290" y="6988"/>
                <a:ext cx="1022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CCCC00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0</a:t>
                </a:r>
              </a:p>
            </p:txBody>
          </p:sp>
          <p:sp>
            <p:nvSpPr>
              <p:cNvPr id="52239" name="文本框 113683"/>
              <p:cNvSpPr txBox="1"/>
              <p:nvPr/>
            </p:nvSpPr>
            <p:spPr>
              <a:xfrm>
                <a:off x="7538" y="6988"/>
                <a:ext cx="1022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52240" name="文本框 113684"/>
              <p:cNvSpPr txBox="1"/>
              <p:nvPr/>
            </p:nvSpPr>
            <p:spPr>
              <a:xfrm>
                <a:off x="8785" y="6988"/>
                <a:ext cx="1020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52241" name="文本框 113685"/>
              <p:cNvSpPr txBox="1"/>
              <p:nvPr/>
            </p:nvSpPr>
            <p:spPr>
              <a:xfrm>
                <a:off x="10033" y="6988"/>
                <a:ext cx="1020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52242" name="文本框 113686"/>
              <p:cNvSpPr txBox="1"/>
              <p:nvPr/>
            </p:nvSpPr>
            <p:spPr>
              <a:xfrm>
                <a:off x="11168" y="6988"/>
                <a:ext cx="1020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FF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52243" name="文本框 113687"/>
              <p:cNvSpPr txBox="1"/>
              <p:nvPr/>
            </p:nvSpPr>
            <p:spPr>
              <a:xfrm>
                <a:off x="4928" y="6988"/>
                <a:ext cx="1475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–1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244" name="文本框 113688"/>
              <p:cNvSpPr txBox="1"/>
              <p:nvPr/>
            </p:nvSpPr>
            <p:spPr>
              <a:xfrm>
                <a:off x="3568" y="6988"/>
                <a:ext cx="1475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 smtClean="0">
                    <a:solidFill>
                      <a:srgbClr val="A50021"/>
                    </a:solidFill>
                    <a:latin typeface="Times New Roman" pitchFamily="18" charset="0"/>
                    <a:ea typeface="宋体" panose="02010600030101010101" pitchFamily="2" charset="-122"/>
                  </a:rPr>
                  <a:t>–2</a:t>
                </a: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2245" name="文本框 113689"/>
              <p:cNvSpPr txBox="1"/>
              <p:nvPr/>
            </p:nvSpPr>
            <p:spPr>
              <a:xfrm>
                <a:off x="2433" y="6988"/>
                <a:ext cx="1475" cy="8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altLang="zh-CN" b="1" dirty="0">
                  <a:solidFill>
                    <a:srgbClr val="A50021"/>
                  </a:solidFill>
                  <a:latin typeface="Times New Roman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9701616" y="3301845"/>
            <a:ext cx="260317" cy="143967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 anchor="t">
            <a:spAutoFit/>
          </a:bodyPr>
          <a:lstStyle/>
          <a:p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东</a:t>
            </a: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5991583" y="3678699"/>
            <a:ext cx="2116" cy="787582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箭头连接符 21"/>
          <p:cNvCxnSpPr/>
          <p:nvPr/>
        </p:nvCxnSpPr>
        <p:spPr>
          <a:xfrm flipH="1">
            <a:off x="4404290" y="4455695"/>
            <a:ext cx="1587293" cy="10586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连接符 22"/>
          <p:cNvCxnSpPr/>
          <p:nvPr/>
        </p:nvCxnSpPr>
        <p:spPr>
          <a:xfrm flipH="1">
            <a:off x="4433918" y="3670230"/>
            <a:ext cx="0" cy="785465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直接箭头连接符 9"/>
          <p:cNvCxnSpPr/>
          <p:nvPr/>
        </p:nvCxnSpPr>
        <p:spPr>
          <a:xfrm>
            <a:off x="4404290" y="4178349"/>
            <a:ext cx="2380939" cy="19054"/>
          </a:xfrm>
          <a:prstGeom prst="straightConnector1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/>
          <p:nvPr/>
        </p:nvCxnSpPr>
        <p:spPr>
          <a:xfrm flipH="1">
            <a:off x="6783112" y="3678699"/>
            <a:ext cx="0" cy="787582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Text Box 14"/>
          <p:cNvSpPr txBox="1"/>
          <p:nvPr/>
        </p:nvSpPr>
        <p:spPr>
          <a:xfrm>
            <a:off x="2105253" y="4828315"/>
            <a:ext cx="9716775" cy="800404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解：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小狗两次一共向东走了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3–2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14"/>
          <p:cNvSpPr txBox="1"/>
          <p:nvPr/>
        </p:nvSpPr>
        <p:spPr>
          <a:xfrm>
            <a:off x="2707574" y="5566779"/>
            <a:ext cx="7536468" cy="800404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用算式表示为 </a:t>
            </a:r>
            <a:r>
              <a:rPr lang="en-US" altLang="zh-CN" dirty="0"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–2 +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+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3–2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）（</a:t>
            </a:r>
            <a:r>
              <a:rPr lang="zh-CN" altLang="en-US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anose="02020603050405020304" pitchFamily="18" charset="0"/>
              </a:rPr>
              <a:t>米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pic>
        <p:nvPicPr>
          <p:cNvPr id="38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584" y="3085895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图片 113692" descr="dog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023761" y="3064725"/>
            <a:ext cx="831742" cy="381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TextBox 39"/>
          <p:cNvSpPr txBox="1"/>
          <p:nvPr/>
        </p:nvSpPr>
        <p:spPr>
          <a:xfrm>
            <a:off x="763515" y="1382776"/>
            <a:ext cx="2297766" cy="615696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】</a:t>
            </a:r>
            <a:endParaRPr lang="zh-CN" altLang="en-US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131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-0.13421 -0.0015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1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08642E-6 L 0.18767 -0.0015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3024</TotalTime>
  <Words>2075</Words>
  <Application>Microsoft Office PowerPoint</Application>
  <PresentationFormat>自定义</PresentationFormat>
  <Paragraphs>260</Paragraphs>
  <Slides>31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1_自定义设计方案</vt:lpstr>
      <vt:lpstr>Equation</vt:lpstr>
      <vt:lpstr>PowerPoint 演示文稿</vt:lpstr>
      <vt:lpstr>PowerPoint 演示文稿</vt:lpstr>
      <vt:lpstr>我是火炬手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有理数加法法则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80</cp:revision>
  <cp:lastPrinted>2001-09-13T10:59:37Z</cp:lastPrinted>
  <dcterms:created xsi:type="dcterms:W3CDTF">2001-09-13T10:49:27Z</dcterms:created>
  <dcterms:modified xsi:type="dcterms:W3CDTF">2024-08-21T07:22:56Z</dcterms:modified>
</cp:coreProperties>
</file>